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4" r:id="rId3"/>
  </p:sldMasterIdLst>
  <p:notesMasterIdLst>
    <p:notesMasterId r:id="rId5"/>
  </p:notesMasterIdLst>
  <p:sldIdLst>
    <p:sldId id="256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3" r:id="rId31"/>
    <p:sldId id="284" r:id="rId32"/>
    <p:sldId id="285" r:id="rId33"/>
    <p:sldId id="305" r:id="rId34"/>
    <p:sldId id="286" r:id="rId35"/>
    <p:sldId id="287" r:id="rId36"/>
    <p:sldId id="288" r:id="rId37"/>
    <p:sldId id="326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306" r:id="rId46"/>
    <p:sldId id="296" r:id="rId47"/>
    <p:sldId id="297" r:id="rId48"/>
    <p:sldId id="298" r:id="rId49"/>
    <p:sldId id="299" r:id="rId50"/>
    <p:sldId id="328" r:id="rId51"/>
    <p:sldId id="300" r:id="rId52"/>
    <p:sldId id="301" r:id="rId53"/>
    <p:sldId id="302" r:id="rId54"/>
    <p:sldId id="327" r:id="rId55"/>
    <p:sldId id="303" r:id="rId56"/>
    <p:sldId id="304" r:id="rId57"/>
  </p:sldIdLst>
  <p:sldSz cx="12192000" cy="6858000"/>
  <p:notesSz cx="6858000" cy="12192000"/>
  <p:custDataLst>
    <p:tags r:id="rId61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1" Type="http://schemas.openxmlformats.org/officeDocument/2006/relationships/tags" Target="tags/tag2.xml"/><Relationship Id="rId60" Type="http://schemas.openxmlformats.org/officeDocument/2006/relationships/tableStyles" Target="tableStyles.xml"/><Relationship Id="rId6" Type="http://schemas.openxmlformats.org/officeDocument/2006/relationships/slide" Target="slides/slide2.xml"/><Relationship Id="rId59" Type="http://schemas.openxmlformats.org/officeDocument/2006/relationships/viewProps" Target="viewProps.xml"/><Relationship Id="rId58" Type="http://schemas.openxmlformats.org/officeDocument/2006/relationships/presProps" Target="presProps.xml"/><Relationship Id="rId57" Type="http://schemas.openxmlformats.org/officeDocument/2006/relationships/slide" Target="slides/slide53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ce35623c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话题一 广告宣传已考话题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066378e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话题二 事物介绍已考话题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fed56c1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话题三 书信&amp;邮件已考话题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723ea91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话题四 新媒体语篇已考话题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e93c894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话题五 调查问卷猜押话题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8dae6f1000895197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8dae6f1000895197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" action="ppaction://noaction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ce35623c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话题一 广告宣传已考话题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" action="ppaction://noaction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066378e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话题二 事物介绍已考话题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" action="ppaction://noaction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fed56c1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话题三 书信&amp;邮件已考话题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" action="ppaction://noaction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723ea91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话题四 新媒体语篇已考话题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" action="ppaction://noaction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e93c894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话题五 调查问卷猜押话题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" action="ppaction://noaction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6" Type="http://schemas.openxmlformats.org/officeDocument/2006/relationships/theme" Target="../theme/theme2.xml"/><Relationship Id="rId15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5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7.png"/><Relationship Id="rId1" Type="http://schemas.openxmlformats.org/officeDocument/2006/relationships/tags" Target="../tags/tag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9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6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image" Target="../media/image1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2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9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3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23.jpeg"/><Relationship Id="rId1" Type="http://schemas.openxmlformats.org/officeDocument/2006/relationships/image" Target="../media/image1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30.xml"/><Relationship Id="rId1" Type="http://schemas.openxmlformats.org/officeDocument/2006/relationships/image" Target="../media/image24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5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6.xml"/><Relationship Id="rId5" Type="http://schemas.openxmlformats.org/officeDocument/2006/relationships/slide" Target="slide44.xml"/><Relationship Id="rId4" Type="http://schemas.openxmlformats.org/officeDocument/2006/relationships/slide" Target="slide36.xml"/><Relationship Id="rId3" Type="http://schemas.openxmlformats.org/officeDocument/2006/relationships/slide" Target="slide28.xml"/><Relationship Id="rId2" Type="http://schemas.openxmlformats.org/officeDocument/2006/relationships/slide" Target="slide18.xml"/><Relationship Id="rId1" Type="http://schemas.openxmlformats.org/officeDocument/2006/relationships/slide" Target="slide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6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2" Type="http://schemas.openxmlformats.org/officeDocument/2006/relationships/slideLayout" Target="../slideLayouts/slideLayout30.xml"/><Relationship Id="rId1" Type="http://schemas.openxmlformats.org/officeDocument/2006/relationships/image" Target="../media/image26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0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9.jpe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QM_7_BD.1_7#8166d217a?colgroup=36&amp;vcp=1&amp;pid=4077b7acd&amp;color=0,0,0&amp;mp=1&amp;vtp=1&amp;bt=1&amp;bbb=1&amp;hb=1"/>
          <p:cNvGraphicFramePr>
            <a:graphicFrameLocks noGrp="1"/>
          </p:cNvGraphicFramePr>
          <p:nvPr/>
        </p:nvGraphicFramePr>
        <p:xfrm>
          <a:off x="502920" y="2277017"/>
          <a:ext cx="11164824" cy="3376994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3376994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◆What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see?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could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animal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crouching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（蹲伏）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painting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sitting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photo!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Whatever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find,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good,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◆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Create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picture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imagines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animal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life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journey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world.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◆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Now,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visit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www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artfund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org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firstnews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picture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huge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digital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artwork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QM_7_BD.1_7#8166d217a?colgroup=36&amp;vcp=1&amp;pid=4077b7acd&amp;color=0,0,0&amp;mp=1&amp;vtp=1&amp;bt=1&amp;bbb=1"/>
          <p:cNvSpPr txBox="1"/>
          <p:nvPr/>
        </p:nvSpPr>
        <p:spPr>
          <a:xfrm>
            <a:off x="11052191" y="1660559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2_1#8166d217a?vcp=1&amp;pid=4077b7acd&amp;color=0,0,0&amp;mp=1&amp;vtp=1&amp;bt=1&amp;bbb=1"/>
          <p:cNvSpPr/>
          <p:nvPr/>
        </p:nvSpPr>
        <p:spPr>
          <a:xfrm>
            <a:off x="502920" y="2029018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本文是一篇应用文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狂野之旅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的广告信息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3_1#60597ef4f?vcp=1&amp;pid=8166d217a&amp;color=0,0,0&amp;vtp=1&amp;bbb=1"/>
          <p:cNvSpPr/>
          <p:nvPr/>
        </p:nvSpPr>
        <p:spPr>
          <a:xfrm>
            <a:off x="502920" y="256273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Escape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4" name="QC_8_AN.4_1#60597ef4f.blank?vcp=1&amp;pid=8166d217a&amp;color=0,0,0&amp;vpa=1&amp;vtp=1"/>
          <p:cNvSpPr/>
          <p:nvPr/>
        </p:nvSpPr>
        <p:spPr>
          <a:xfrm>
            <a:off x="7468012" y="251320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C_8_BD.5_1#60597ef4f.choices?vcp=1&amp;pid=8166d217a&amp;color=0,0,0&amp;vtp=1&amp;bbb=1"/>
          <p:cNvSpPr/>
          <p:nvPr/>
        </p:nvSpPr>
        <p:spPr>
          <a:xfrm>
            <a:off x="502920" y="3104073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A.expects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pupils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nature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.tries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pupils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.plans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project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month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museums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6_1#e55b3bfa2?vcp=1&amp;pid=8166d217a&amp;color=0,0,0&amp;mp=1&amp;vtp=1&amp;bt=1&amp;bbb=1"/>
          <p:cNvSpPr/>
          <p:nvPr/>
        </p:nvSpPr>
        <p:spPr>
          <a:xfrm>
            <a:off x="502920" y="2051116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Escape,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C_8_AN.7_1#e55b3bfa2.blank?vcp=1&amp;pid=8166d217a&amp;color=0,0,0&amp;mp=1&amp;vpa=2&amp;vtp=1"/>
          <p:cNvSpPr/>
          <p:nvPr/>
        </p:nvSpPr>
        <p:spPr>
          <a:xfrm>
            <a:off x="7042499" y="200158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8_BD.8_1#e55b3bfa2.choices?vcp=1&amp;pid=8166d217a&amp;color=0,0,0&amp;vtp=1&amp;bbb=1"/>
          <p:cNvSpPr/>
          <p:nvPr/>
        </p:nvSpPr>
        <p:spPr>
          <a:xfrm>
            <a:off x="502920" y="259048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A.study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drawing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lesson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picture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online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local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zoo</a:t>
            </a:r>
            <a:endParaRPr lang="en-US" altLang="zh-CN" sz="2400" dirty="0"/>
          </a:p>
        </p:txBody>
      </p:sp>
      <p:sp>
        <p:nvSpPr>
          <p:cNvPr id="5" name="QC_8_BD.9_1#c5fb5c555?vcp=1&amp;pid=8166d217a&amp;color=0,0,0&amp;vtp=1&amp;bbb=1"/>
          <p:cNvSpPr/>
          <p:nvPr/>
        </p:nvSpPr>
        <p:spPr>
          <a:xfrm>
            <a:off x="502920" y="368744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文本类型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text?(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6" name="QC_8_BD.9_1#c5fb5c555?vcp=1&amp;pid=8166d217a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2695" y="3707131"/>
            <a:ext cx="1197864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C_8_AN.10_1#c5fb5c555.bracket?vcp=1&amp;pid=8166d217a&amp;color=0,0,0&amp;vpa=3&amp;vtp=1"/>
          <p:cNvSpPr/>
          <p:nvPr/>
        </p:nvSpPr>
        <p:spPr>
          <a:xfrm>
            <a:off x="5683726" y="3676015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8" name="QC_8_BD.11_1#c5fb5c555.choices?vcp=1&amp;pid=8166d217a&amp;color=0,0,0&amp;vtp=1&amp;bbb=1"/>
          <p:cNvSpPr/>
          <p:nvPr/>
        </p:nvSpPr>
        <p:spPr>
          <a:xfrm>
            <a:off x="502920" y="422878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diary.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advertisement.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report.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review.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7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2_1#1fd8e11bb?vcp=1&amp;pid=4077b7acd&amp;color=0,0,0&amp;vtp=1&amp;bt=1&amp;bbb=1&amp;hb=1"/>
          <p:cNvSpPr/>
          <p:nvPr/>
        </p:nvSpPr>
        <p:spPr>
          <a:xfrm>
            <a:off x="502920" y="258432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2主题：人与自我·货币常识，理财意识，理性消费，信用维护 词数：157 </a:t>
            </a:r>
            <a:endParaRPr lang="en-US" altLang="zh-CN" sz="2400" b="1" i="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[2024温州二模]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QM_7_BD.12_2#1fd8e11bb?colgroup=36&amp;vcp=1&amp;pid=4077b7acd&amp;color=0,0,0&amp;vtp=1&amp;bt=1&amp;bbb=1&amp;hb=1"/>
          <p:cNvGraphicFramePr>
            <a:graphicFrameLocks noGrp="1"/>
          </p:cNvGraphicFramePr>
          <p:nvPr/>
        </p:nvGraphicFramePr>
        <p:xfrm>
          <a:off x="502920" y="896112"/>
          <a:ext cx="11164824" cy="5568506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5568506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BICYCLE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SHOPPING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bicycles?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ready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easy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safe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shopping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experience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Wheels!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We'll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help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smart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choices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Bike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Buying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Service.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Benefits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include：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√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Know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Previous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（以前的）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Prices：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bike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other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riders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paid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√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Lowest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Price：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argue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talk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long.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lowest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price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online.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√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Deal：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Choose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favorite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paying.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Check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bike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before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one.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QM_7_BD.12_3#1fd8e11bb?colgroup=36&amp;vcp=1&amp;pid=4077b7acd&amp;color=0,0,0&amp;mp=1&amp;vtp=1&amp;bt=1&amp;bbb=1&amp;hb=1"/>
          <p:cNvGraphicFramePr>
            <a:graphicFrameLocks noGrp="1"/>
          </p:cNvGraphicFramePr>
          <p:nvPr/>
        </p:nvGraphicFramePr>
        <p:xfrm>
          <a:off x="502920" y="1438275"/>
          <a:ext cx="11164824" cy="4989449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89449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√Get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Bike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Want：</a:t>
                      </a:r>
                      <a:endParaRPr lang="en-US" altLang="zh-CN" sz="1200" dirty="0"/>
                    </a:p>
                    <a:p>
                      <a:pPr marL="0" indent="0" algn="ctr" hangingPunct="0">
                        <a:lnSpc>
                          <a:spcPts val="17100"/>
                        </a:lnSpc>
                      </a:pPr>
                      <a:r>
                        <a:rPr lang="en-US" altLang="zh-CN" sz="950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_____________________________________________________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  <a:p>
                      <a:pPr marL="0" indent="0"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easily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connect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trusted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sellers.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bikes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perfect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trouble.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If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you're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shiny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bike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second-hand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one,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shop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confidence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you've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service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one.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Visit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http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：//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www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bike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shopping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here.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QM_7_BD.12_4#1fd8e11bb.table_image?tii=3&amp;vcp=1&amp;pid=4077b7acd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17720" y="1939925"/>
            <a:ext cx="2935224" cy="217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2" name="QM_7_BD.12_3#1fd8e11bb?colgroup=36&amp;vcp=1&amp;pid=4077b7acd&amp;color=0,0,0&amp;mp=1&amp;vtp=1&amp;bt=1&amp;bbb=1"/>
          <p:cNvSpPr txBox="1"/>
          <p:nvPr/>
        </p:nvSpPr>
        <p:spPr>
          <a:xfrm>
            <a:off x="11052191" y="896114"/>
            <a:ext cx="615553" cy="42627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5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13_1#1fd8e11bb?vcp=1&amp;pid=4077b7acd&amp;color=0,0,0&amp;mp=1&amp;vtp=1&amp;bt=1&amp;bbb=1"/>
          <p:cNvSpPr/>
          <p:nvPr/>
        </p:nvSpPr>
        <p:spPr>
          <a:xfrm>
            <a:off x="502920" y="1482918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本文介绍了自行车购买服务的相关信息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14_1#6f2c0fbdb?vcp=1&amp;pid=1fd8e11bb&amp;color=0,0,0&amp;vtp=1&amp;bbb=1"/>
          <p:cNvSpPr/>
          <p:nvPr/>
        </p:nvSpPr>
        <p:spPr>
          <a:xfrm>
            <a:off x="502920" y="201663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8_AN.15_1#6f2c0fbdb.bracket?vcp=1&amp;pid=1fd8e11bb&amp;color=0,0,0&amp;vpa=4&amp;vtp=1"/>
          <p:cNvSpPr/>
          <p:nvPr/>
        </p:nvSpPr>
        <p:spPr>
          <a:xfrm>
            <a:off x="3893026" y="200520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C_8_BD.16_1#6f2c0fbdb.choices?vcp=1&amp;pid=1fd8e11bb&amp;color=0,0,0&amp;vtp=1&amp;bbb=1"/>
          <p:cNvSpPr/>
          <p:nvPr/>
        </p:nvSpPr>
        <p:spPr>
          <a:xfrm>
            <a:off x="502920" y="255130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065145" algn="l"/>
                <a:tab pos="5711825" algn="l"/>
                <a:tab pos="868870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service.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tour.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course.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race.</a:t>
            </a:r>
            <a:endParaRPr lang="en-US" altLang="zh-CN" sz="2400" dirty="0"/>
          </a:p>
        </p:txBody>
      </p:sp>
      <p:sp>
        <p:nvSpPr>
          <p:cNvPr id="6" name="QC_8_BD.17_1#cf2110466?vcp=1&amp;pid=1fd8e11bb&amp;color=0,0,0&amp;vtp=1&amp;bbb=1"/>
          <p:cNvSpPr/>
          <p:nvPr/>
        </p:nvSpPr>
        <p:spPr>
          <a:xfrm>
            <a:off x="502920" y="308597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benefit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text?(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8_AN.18_1#cf2110466.bracket?vcp=1&amp;pid=1fd8e11bb&amp;color=0,0,0&amp;vpa=5&amp;vtp=1"/>
          <p:cNvSpPr/>
          <p:nvPr/>
        </p:nvSpPr>
        <p:spPr>
          <a:xfrm>
            <a:off x="8549163" y="3074545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8" name="QC_8_BD.19_1#cf2110466.choices?vcp=1&amp;pid=1fd8e11bb&amp;color=0,0,0&amp;vtp=1&amp;bbb=1"/>
          <p:cNvSpPr/>
          <p:nvPr/>
        </p:nvSpPr>
        <p:spPr>
          <a:xfrm>
            <a:off x="502920" y="3627313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A.Connect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riders.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.Buy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lowest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price.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selling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20_1#94c88afe7?vcp=1&amp;pid=1fd8e11bb&amp;color=0,0,0&amp;vtp=1&amp;bt=1&amp;bbb=1"/>
          <p:cNvSpPr/>
          <p:nvPr/>
        </p:nvSpPr>
        <p:spPr>
          <a:xfrm>
            <a:off x="502920" y="230257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interested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text?(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8_AN.21_1#94c88afe7.bracket?vcp=1&amp;pid=1fd8e11bb&amp;color=0,0,0&amp;vpa=6&amp;vtp=1"/>
          <p:cNvSpPr/>
          <p:nvPr/>
        </p:nvSpPr>
        <p:spPr>
          <a:xfrm>
            <a:off x="5917089" y="229114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8_BD.22_1#94c88afe7.choices?vcp=1&amp;pid=1fd8e11bb&amp;color=0,0,0&amp;vtp=1&amp;bbb=1"/>
          <p:cNvSpPr/>
          <p:nvPr/>
        </p:nvSpPr>
        <p:spPr>
          <a:xfrm>
            <a:off x="502920" y="2841944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A.Betty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repaired.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gloves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riding.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.Jessica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second-hand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.Bob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bike-riding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experience.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066378e39.fixed?vcp=1&amp;pid=a33dbe8ca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话题二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事物介绍已考话题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6#e953f5f65?vcp=1&amp;pid=066378e3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6_BD#e953f5f65?vcp=1&amp;pid=066378e39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刷话题</a:t>
            </a:r>
            <a:endParaRPr lang="en-US" altLang="zh-CN" sz="2800" dirty="0"/>
          </a:p>
        </p:txBody>
      </p:sp>
      <p:sp>
        <p:nvSpPr>
          <p:cNvPr id="4" name="QM_7_BD.23_1#ad8673103?vcp=1&amp;pid=e953f5f65&amp;color=0,0,0&amp;vtp=1&amp;bbb=1&amp;hb=1"/>
          <p:cNvSpPr/>
          <p:nvPr/>
        </p:nvSpPr>
        <p:spPr>
          <a:xfrm>
            <a:off x="502920" y="1320800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主题：人与自然·热爱与敬畏自然，与自然和谐共生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词数：179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[2023金华中考]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Nowadays,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danger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alarming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（以惊人的速度）.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Between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150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species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（物种）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disappear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serious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problem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danger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posters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QM_7_BD.23_2#ad8673103?colgroup=16,18&amp;vcp=1&amp;pid=e953f5f65&amp;color=0,0,0&amp;vtp=1&amp;bt=1&amp;bbb=1"/>
          <p:cNvGraphicFramePr>
            <a:graphicFrameLocks noGrp="1"/>
          </p:cNvGraphicFramePr>
          <p:nvPr/>
        </p:nvGraphicFramePr>
        <p:xfrm>
          <a:off x="502920" y="2172782"/>
          <a:ext cx="11155680" cy="2980436"/>
        </p:xfrm>
        <a:graphic>
          <a:graphicData uri="http://schemas.openxmlformats.org/drawingml/2006/table">
            <a:tbl>
              <a:tblPr/>
              <a:tblGrid>
                <a:gridCol w="5239512"/>
                <a:gridCol w="5916168"/>
              </a:tblGrid>
              <a:tr h="298043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4500"/>
                        </a:lnSpc>
                      </a:pPr>
                      <a:r>
                        <a:rPr lang="en-US" altLang="zh-CN" sz="1365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______________________________________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4500"/>
                        </a:lnSpc>
                      </a:pPr>
                      <a:r>
                        <a:rPr lang="en-US" altLang="zh-CN" sz="1365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_____________________________________________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QM_7_BD.23_3#ad8673103.table_image?tii=4&amp;vcp=1&amp;pid=e953f5f6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89404" y="2291400"/>
            <a:ext cx="2066544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M_7_BD.23_4#ad8673103.table_image?tii=5&amp;vcp=1&amp;pid=e953f5f65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43216" y="2291400"/>
            <a:ext cx="2514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QM_7_BD.23_5#ad8673103?colgroup=16,18&amp;vcp=1&amp;pid=e953f5f65&amp;color=0,0,0&amp;mp=1&amp;vtp=1&amp;bt=1&amp;bbb=1&amp;hb=1"/>
          <p:cNvGraphicFramePr>
            <a:graphicFrameLocks noGrp="1"/>
          </p:cNvGraphicFramePr>
          <p:nvPr/>
        </p:nvGraphicFramePr>
        <p:xfrm>
          <a:off x="502920" y="1809880"/>
          <a:ext cx="11155680" cy="4311269"/>
        </p:xfrm>
        <a:graphic>
          <a:graphicData uri="http://schemas.openxmlformats.org/drawingml/2006/table">
            <a:tbl>
              <a:tblPr/>
              <a:tblGrid>
                <a:gridCol w="5239512"/>
                <a:gridCol w="5916168"/>
              </a:tblGrid>
              <a:tr h="4311269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losing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home!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many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other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animals,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live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trees.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However,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billions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trees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down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every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year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paper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humans.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animals'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homes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destroyed!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animals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homeless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humans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paper?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Elephants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mostly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Africa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forests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Asia.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today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facing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serious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problem：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large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numbers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killed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meat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skin,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especially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ivory.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danger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!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stop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buying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elephant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products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stop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killing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them.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Let's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sale!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QM_7_BD.23_5#ad8673103?colgroup=16,18&amp;vcp=1&amp;pid=e953f5f65&amp;color=0,0,0&amp;mp=1&amp;vtp=1&amp;bt=1&amp;bbb=1"/>
          <p:cNvSpPr txBox="1"/>
          <p:nvPr/>
        </p:nvSpPr>
        <p:spPr>
          <a:xfrm>
            <a:off x="11043047" y="1193421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24_1#ad8673103?vcp=1&amp;pid=e953f5f65&amp;color=0,0,0&amp;vtp=1&amp;bt=1&amp;bbb=1&amp;hb=1"/>
          <p:cNvSpPr/>
          <p:nvPr/>
        </p:nvSpPr>
        <p:spPr>
          <a:xfrm>
            <a:off x="502920" y="2317308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本文主要介绍为了帮助拯救处于危险中的动物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一位英语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老师与学生分享的两张海报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25_1#ea6bada8c?vcp=1&amp;pid=ad8673103&amp;color=0,0,0&amp;vtp=1&amp;bbb=1"/>
          <p:cNvSpPr/>
          <p:nvPr/>
        </p:nvSpPr>
        <p:spPr>
          <a:xfrm>
            <a:off x="502920" y="340728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posters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4" name="QC_8_AN.26_1#ea6bada8c.blank?vcp=1&amp;pid=ad8673103&amp;color=0,0,0&amp;vpa=7&amp;vtp=1"/>
          <p:cNvSpPr/>
          <p:nvPr/>
        </p:nvSpPr>
        <p:spPr>
          <a:xfrm>
            <a:off x="8763477" y="335775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8_BD.27_1#ea6bada8c.choices?vcp=1&amp;pid=ad8673103&amp;color=0,0,0&amp;vtp=1&amp;bbb=1"/>
          <p:cNvSpPr/>
          <p:nvPr/>
        </p:nvSpPr>
        <p:spPr>
          <a:xfrm>
            <a:off x="502920" y="394862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A.record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animals'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.ask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questions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.introduce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protect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animals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danger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28_1#6dfbdba4b?vcp=1&amp;pid=ad8673103&amp;color=0,0,0&amp;mp=1&amp;vtp=1&amp;bt=1&amp;bbb=1&amp;hb=1"/>
          <p:cNvSpPr/>
          <p:nvPr/>
        </p:nvSpPr>
        <p:spPr>
          <a:xfrm>
            <a:off x="502920" y="2023176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koala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tightly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（紧紧地）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left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poster?(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8_AN.29_1#6dfbdba4b.bracket?vcp=1&amp;pid=ad8673103&amp;color=0,0,0&amp;mp=1&amp;vpa=8&amp;vtp=1"/>
          <p:cNvSpPr/>
          <p:nvPr/>
        </p:nvSpPr>
        <p:spPr>
          <a:xfrm>
            <a:off x="1614964" y="257054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8_BD.30_1#6dfbdba4b.choices?vcp=1&amp;pid=ad8673103&amp;color=0,0,0&amp;vtp=1&amp;bbb=1"/>
          <p:cNvSpPr/>
          <p:nvPr/>
        </p:nvSpPr>
        <p:spPr>
          <a:xfrm>
            <a:off x="502920" y="313150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carries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afraid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falling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31_1#7217ac193?vcp=1&amp;pid=ad8673103&amp;color=0,0,0&amp;vtp=1&amp;bt=1&amp;bbb=1"/>
          <p:cNvSpPr/>
          <p:nvPr/>
        </p:nvSpPr>
        <p:spPr>
          <a:xfrm>
            <a:off x="502920" y="230257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text?(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8_AN.32_1#7217ac193.bracket?vcp=1&amp;pid=ad8673103&amp;color=0,0,0&amp;vpa=9&amp;vtp=1"/>
          <p:cNvSpPr/>
          <p:nvPr/>
        </p:nvSpPr>
        <p:spPr>
          <a:xfrm>
            <a:off x="8366602" y="2291147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8_BD.33_1#7217ac193.choices?vcp=1&amp;pid=ad8673103&amp;color=0,0,0&amp;vtp=1&amp;bbb=1"/>
          <p:cNvSpPr/>
          <p:nvPr/>
        </p:nvSpPr>
        <p:spPr>
          <a:xfrm>
            <a:off x="502920" y="2841944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species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disappear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.Stopping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elephants.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.Trees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build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houses.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.Elephants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killed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skin.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34_1#13b490861?vcp=1&amp;pid=e953f5f65&amp;color=0,0,0&amp;vtp=1&amp;bt=1&amp;bbb=1&amp;hb=1"/>
          <p:cNvSpPr/>
          <p:nvPr/>
        </p:nvSpPr>
        <p:spPr>
          <a:xfrm>
            <a:off x="501015" y="97809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主题：人与自然·自然灾害与防范措施，人身安全与自我保护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219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：★★★</a:t>
            </a:r>
            <a:endParaRPr lang="en-US" altLang="zh-CN" sz="2400" dirty="0"/>
          </a:p>
        </p:txBody>
      </p:sp>
      <p:graphicFrame>
        <p:nvGraphicFramePr>
          <p:cNvPr id="26" name="QM_7_BD.34_2#13b490861?colgroup=36&amp;vcp=1&amp;pid=e953f5f65&amp;color=0,0,0&amp;vtp=1&amp;bbb=1&amp;hb=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501015" y="2174875"/>
          <a:ext cx="11184890" cy="4284980"/>
        </p:xfrm>
        <a:graphic>
          <a:graphicData uri="http://schemas.openxmlformats.org/drawingml/2006/table">
            <a:tbl>
              <a:tblPr/>
              <a:tblGrid>
                <a:gridCol w="11184890"/>
              </a:tblGrid>
              <a:tr h="4284980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815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________________________________________________________________________________________________________________________________________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QM_7_BD.34_3#13b490861.table_image?tii=6&amp;vcp=1&amp;pid=e953f5f65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3890" y="3851275"/>
            <a:ext cx="10904220" cy="2315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643255" y="2154555"/>
            <a:ext cx="10885170" cy="15532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hangingPunct="0">
              <a:lnSpc>
                <a:spcPts val="38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[2024温州龙湾区二模]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Floods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happen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when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a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large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amount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of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water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covers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 hangingPunct="0">
              <a:lnSpc>
                <a:spcPts val="38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the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land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that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is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usually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dry.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There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are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three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types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of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floods：river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floods,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flash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 hangingPunct="0">
              <a:lnSpc>
                <a:spcPts val="38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floods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and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coastal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floods.</a:t>
            </a:r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QM_7_BD.34_4#13b490861?colgroup=16,18&amp;vcp=1&amp;pid=e953f5f65&amp;color=0,0,0&amp;mp=1&amp;vtp=1&amp;bt=1&amp;bbb=1&amp;hb=1"/>
          <p:cNvGraphicFramePr>
            <a:graphicFrameLocks noGrp="1"/>
          </p:cNvGraphicFramePr>
          <p:nvPr/>
        </p:nvGraphicFramePr>
        <p:xfrm>
          <a:off x="408940" y="721934"/>
          <a:ext cx="11373485" cy="8966200"/>
        </p:xfrm>
        <a:graphic>
          <a:graphicData uri="http://schemas.openxmlformats.org/drawingml/2006/table">
            <a:tbl>
              <a:tblPr/>
              <a:tblGrid>
                <a:gridCol w="5847715"/>
                <a:gridCol w="5525770"/>
              </a:tblGrid>
              <a:tr h="5646420">
                <a:tc>
                  <a:txBody>
                    <a:bodyPr/>
                    <a:lstStyle/>
                    <a:p>
                      <a:pPr marL="0" lvl="0" indent="0" algn="l" hangingPunct="0">
                        <a:lnSpc>
                          <a:spcPts val="42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How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protect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ourselves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floods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smart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know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what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floods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protect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ourselves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!</a:t>
                      </a:r>
                      <a:endParaRPr lang="en-US" altLang="zh-CN" sz="1200" dirty="0"/>
                    </a:p>
                    <a:p>
                      <a:pPr marL="0" lvl="0" indent="0" algn="ctr" hangingPunct="0">
                        <a:lnSpc>
                          <a:spcPts val="25800"/>
                        </a:lnSpc>
                      </a:pPr>
                      <a:r>
                        <a:rPr lang="en-US" altLang="zh-CN" sz="1440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____________________________________________________________________________________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QM_7_BD.34_5#13b490861.table_image?tii=7&amp;vcp=1&amp;pid=e953f5f65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90183" y="3233486"/>
            <a:ext cx="5568696" cy="2898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2" name="QM_7_BD.34_4#13b490861?colgroup=16,18&amp;vcp=1&amp;pid=e953f5f65&amp;color=0,0,0&amp;mp=1&amp;vtp=1&amp;bt=1&amp;bbb=1"/>
          <p:cNvSpPr txBox="1"/>
          <p:nvPr/>
        </p:nvSpPr>
        <p:spPr>
          <a:xfrm>
            <a:off x="8415417" y="119446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highlight>
                  <a:srgbClr val="C0C0C0"/>
                </a:highlight>
                <a:latin typeface="Times New Roman" panose="02020603050405020304" pitchFamily="34" charset="0"/>
              </a:rPr>
              <a:t>续表</a:t>
            </a:r>
            <a:endParaRPr lang="zh-CN" altLang="en-US" sz="2400">
              <a:highlight>
                <a:srgbClr val="C0C0C0"/>
              </a:highlight>
              <a:latin typeface="Times New Roman" panose="020206030504050203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02920" y="936625"/>
            <a:ext cx="5787390" cy="5015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hangingPunct="0">
              <a:lnSpc>
                <a:spcPts val="38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What</a:t>
            </a:r>
            <a:r>
              <a:rPr lang="en-US" altLang="zh-CN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effects</a:t>
            </a:r>
            <a:r>
              <a:rPr lang="en-US" altLang="zh-CN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do</a:t>
            </a:r>
            <a:r>
              <a:rPr lang="en-US" altLang="zh-CN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floods</a:t>
            </a:r>
            <a:r>
              <a:rPr lang="en-US" altLang="zh-CN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have</a:t>
            </a:r>
            <a:r>
              <a:rPr lang="en-US" altLang="zh-CN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on</a:t>
            </a:r>
            <a:r>
              <a:rPr lang="en-US" altLang="zh-CN" sz="24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people</a:t>
            </a:r>
            <a:endParaRPr lang="en-US" altLang="zh-CN" sz="1200" dirty="0"/>
          </a:p>
          <a:p>
            <a:pPr algn="l" hangingPunct="0">
              <a:lnSpc>
                <a:spcPts val="3800"/>
              </a:lnSpc>
            </a:pP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   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More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than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2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billion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people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were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affected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by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floods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between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1998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and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 hangingPunct="0">
              <a:lnSpc>
                <a:spcPts val="38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2017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.Many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people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have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lost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their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homes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,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even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their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lives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in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floods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People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who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live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in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regions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close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to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rivers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are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affected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by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floods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most.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As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a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result,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they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move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to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urban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城市的）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areas,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which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causes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the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urban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poor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and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long-term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social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 hangingPunct="0">
              <a:lnSpc>
                <a:spcPts val="42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inequalities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（不平等）.</a:t>
            </a:r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35_1#13b490861?vcp=1&amp;pid=e953f5f65&amp;color=0,0,0&amp;vtp=1&amp;bt=1&amp;bbb=1&amp;hb=1"/>
          <p:cNvSpPr/>
          <p:nvPr/>
        </p:nvSpPr>
        <p:spPr>
          <a:xfrm>
            <a:off x="502920" y="1225108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本文介绍了几种不同类型的洪水及其对人的影响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并给出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了一些在洪水中保护自己的建议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36_1#48d5b74b0?vcp=1&amp;pid=13b490861&amp;color=0,0,0&amp;vtp=1&amp;bbb=1"/>
          <p:cNvSpPr/>
          <p:nvPr/>
        </p:nvSpPr>
        <p:spPr>
          <a:xfrm>
            <a:off x="502920" y="231508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type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rapidly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heavily?(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8_AN.37_1#48d5b74b0.bracket?vcp=1&amp;pid=13b490861&amp;color=0,0,0&amp;vpa=10&amp;vtp=1"/>
          <p:cNvSpPr/>
          <p:nvPr/>
        </p:nvSpPr>
        <p:spPr>
          <a:xfrm>
            <a:off x="9889013" y="2303655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8_BD.38_1#48d5b74b0.choices?vcp=1&amp;pid=13b490861&amp;color=0,0,0&amp;vtp=1&amp;bbb=1"/>
          <p:cNvSpPr/>
          <p:nvPr/>
        </p:nvSpPr>
        <p:spPr>
          <a:xfrm>
            <a:off x="502920" y="284975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A.River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Floods.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.Flash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Floods.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.Storm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Floods.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.Coastal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Floods.</a:t>
            </a:r>
            <a:endParaRPr lang="en-US" altLang="zh-CN" sz="2400" dirty="0"/>
          </a:p>
        </p:txBody>
      </p:sp>
      <p:sp>
        <p:nvSpPr>
          <p:cNvPr id="6" name="QC_8_BD.39_1#16ac31cf3?vcp=1&amp;pid=13b490861&amp;color=0,0,0&amp;vtp=1&amp;bbb=1"/>
          <p:cNvSpPr/>
          <p:nvPr/>
        </p:nvSpPr>
        <p:spPr>
          <a:xfrm>
            <a:off x="502920" y="338442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affected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floods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1998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2017?(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8_AN.40_1#16ac31cf3.bracket?vcp=1&amp;pid=13b490861&amp;color=0,0,0&amp;vpa=11&amp;vtp=1"/>
          <p:cNvSpPr/>
          <p:nvPr/>
        </p:nvSpPr>
        <p:spPr>
          <a:xfrm>
            <a:off x="9397715" y="3372995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8" name="QC_8_BD.41_1#16ac31cf3.choices?vcp=1&amp;pid=13b490861&amp;color=0,0,0&amp;vtp=1&amp;bbb=1"/>
          <p:cNvSpPr/>
          <p:nvPr/>
        </p:nvSpPr>
        <p:spPr>
          <a:xfrm>
            <a:off x="502920" y="391909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.Over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billion.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.Over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million.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.12395.</a:t>
            </a:r>
            <a:endParaRPr lang="en-US" altLang="zh-CN" sz="2400" dirty="0"/>
          </a:p>
        </p:txBody>
      </p:sp>
      <p:sp>
        <p:nvSpPr>
          <p:cNvPr id="9" name="QC_8_BD.42_1#dba25abca?vcp=1&amp;pid=13b490861&amp;color=0,0,0&amp;vtp=1&amp;bbb=1"/>
          <p:cNvSpPr/>
          <p:nvPr/>
        </p:nvSpPr>
        <p:spPr>
          <a:xfrm>
            <a:off x="502920" y="445376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0" name="QC_8_AN.43_1#dba25abca.bracket?vcp=1&amp;pid=13b490861&amp;color=0,0,0&amp;vpa=12&amp;vtp=1"/>
          <p:cNvSpPr/>
          <p:nvPr/>
        </p:nvSpPr>
        <p:spPr>
          <a:xfrm>
            <a:off x="6850538" y="444233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1" name="QC_8_BD.44_1#dba25abca.choices?vcp=1&amp;pid=13b490861&amp;color=0,0,0&amp;vtp=1&amp;bbb=1"/>
          <p:cNvSpPr/>
          <p:nvPr/>
        </p:nvSpPr>
        <p:spPr>
          <a:xfrm>
            <a:off x="502920" y="499510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A.Stay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.Move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lower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12395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dangerous.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  <p:bldP spid="10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ed56c1da.fixed?vcp=1&amp;pid=a33dbe8ca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话题三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书信&amp;邮件已考话题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6#edf2df6a4?vcp=1&amp;pid=fed56c1da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6_BD#edf2df6a4?vcp=1&amp;pid=fed56c1da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刷话题</a:t>
            </a:r>
            <a:endParaRPr lang="en-US" altLang="zh-CN" sz="2800" dirty="0"/>
          </a:p>
        </p:txBody>
      </p:sp>
      <p:sp>
        <p:nvSpPr>
          <p:cNvPr id="4" name="QM_7_BD.45_1#177bd2257?vcp=1&amp;pid=edf2df6a4&amp;color=0,0,0&amp;vtp=1&amp;bbb=1&amp;hb=1"/>
          <p:cNvSpPr/>
          <p:nvPr/>
        </p:nvSpPr>
        <p:spPr>
          <a:xfrm>
            <a:off x="502920" y="1320800"/>
            <a:ext cx="111831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主题：人与自我·身心健康，抗挫能力，珍爱生命的意识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221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：★★★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[2023宁波中考]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  <a:p>
            <a:pPr algn="r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problems.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Doctor，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sixteen-year-old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experiencing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headaches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lately.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unsure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cause.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computer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surfing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Internet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1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bb4c37382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bb4c37382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中考题型过关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45_1#177bd2257?vcp=1&amp;pid=edf2df6a4&amp;color=0,0,0&amp;vtp=1&amp;bbb=1&amp;hb=1"/>
          <p:cNvSpPr/>
          <p:nvPr/>
        </p:nvSpPr>
        <p:spPr>
          <a:xfrm>
            <a:off x="502920" y="2854105"/>
            <a:ext cx="11183112" cy="159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heavy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schoolbag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daily.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ordinary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problems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Adam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45_2#177bd2257?vcp=1&amp;pid=edf2df6a4&amp;color=0,0,0&amp;mp=1&amp;vtp=1&amp;bt=1&amp;bbb=1&amp;hb=1"/>
          <p:cNvSpPr/>
          <p:nvPr/>
        </p:nvSpPr>
        <p:spPr>
          <a:xfrm>
            <a:off x="502920" y="896112"/>
            <a:ext cx="11183112" cy="5643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Adam，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exactly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wrong，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advice.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computer，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night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teenagers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sleep.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headaches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computer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screens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schoolbag，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manage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weight.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schoolbag.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possible，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materials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school.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hope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helpful.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Anyway，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strongly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recommend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（推荐）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local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doctor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that.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46_1#177bd2257?vcp=1&amp;pid=edf2df6a4&amp;color=0,0,0&amp;vtp=1&amp;bt=1&amp;bbb=1&amp;hb=1"/>
          <p:cNvSpPr/>
          <p:nvPr/>
        </p:nvSpPr>
        <p:spPr>
          <a:xfrm>
            <a:off x="502920" y="9000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亚当针对自己出现的健康问题向万事通医生求助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万事通医生给他提出了几条建议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47_1#410ddebb7?vcp=1&amp;pid=177bd2257&amp;color=0,0,0&amp;vtp=1&amp;bbb=1"/>
          <p:cNvSpPr/>
          <p:nvPr/>
        </p:nvSpPr>
        <p:spPr>
          <a:xfrm>
            <a:off x="502920" y="198997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situation?(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8_AN.48_1#410ddebb7.bracket?vcp=1&amp;pid=177bd2257&amp;color=0,0,0&amp;vpa=13&amp;vtp=1"/>
          <p:cNvSpPr/>
          <p:nvPr/>
        </p:nvSpPr>
        <p:spPr>
          <a:xfrm>
            <a:off x="7680802" y="197854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8_BD.49_1#410ddebb7.choices?vcp=1&amp;pid=177bd2257&amp;color=0,0,0&amp;vtp=1&amp;bbb=1"/>
          <p:cNvSpPr/>
          <p:nvPr/>
        </p:nvSpPr>
        <p:spPr>
          <a:xfrm>
            <a:off x="502920" y="252464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Angry.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Excited.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Happy.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.Worried.</a:t>
            </a:r>
            <a:endParaRPr lang="en-US" altLang="zh-CN" sz="2400" dirty="0"/>
          </a:p>
        </p:txBody>
      </p:sp>
      <p:sp>
        <p:nvSpPr>
          <p:cNvPr id="6" name="QC_8_BD.50_1#b1b27d0b2?vcp=1&amp;pid=177bd2257&amp;color=0,0,0&amp;vtp=1&amp;bbb=1"/>
          <p:cNvSpPr/>
          <p:nvPr/>
        </p:nvSpPr>
        <p:spPr>
          <a:xfrm>
            <a:off x="502920" y="305931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Adam?(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8_AN.51_1#b1b27d0b2.bracket?vcp=1&amp;pid=177bd2257&amp;color=0,0,0&amp;vpa=14&amp;vtp=1"/>
          <p:cNvSpPr/>
          <p:nvPr/>
        </p:nvSpPr>
        <p:spPr>
          <a:xfrm>
            <a:off x="8491061" y="304788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C_8_BD.52_1#b1b27d0b2.choices?vcp=1&amp;pid=177bd2257&amp;color=0,0,0&amp;vtp=1&amp;bbb=1"/>
          <p:cNvSpPr/>
          <p:nvPr/>
        </p:nvSpPr>
        <p:spPr>
          <a:xfrm>
            <a:off x="502920" y="360065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local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doctor.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medicine.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computer.</a:t>
            </a:r>
            <a:endParaRPr lang="en-US" altLang="zh-CN" sz="2400" dirty="0"/>
          </a:p>
        </p:txBody>
      </p:sp>
      <p:sp>
        <p:nvSpPr>
          <p:cNvPr id="9" name="QC_8_BD.53_1#abea45500?vcp=1&amp;pid=177bd2257&amp;color=0,0,0&amp;vtp=1&amp;bbb=1&amp;hb=1"/>
          <p:cNvSpPr/>
          <p:nvPr/>
        </p:nvSpPr>
        <p:spPr>
          <a:xfrm>
            <a:off x="502920" y="470428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</a:t>
            </a:r>
            <a:r>
              <a:rPr lang="en-US" altLang="zh-CN" sz="2400" b="1" i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文章出处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newspaper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appear?(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10" name="QC_8_BD.53_1#abea45500?vcp=1&amp;pid=177bd2257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4745433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1" name="QC_8_AN.54_1#abea45500.bracket?vcp=1&amp;pid=177bd2257&amp;color=0,0,0&amp;vpa=15&amp;vtp=1"/>
          <p:cNvSpPr/>
          <p:nvPr/>
        </p:nvSpPr>
        <p:spPr>
          <a:xfrm>
            <a:off x="1681639" y="525165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2" name="QC_8_BD.55_1#abea45500.choices?vcp=1&amp;pid=177bd2257&amp;color=0,0,0&amp;vtp=1&amp;bbb=1"/>
          <p:cNvSpPr/>
          <p:nvPr/>
        </p:nvSpPr>
        <p:spPr>
          <a:xfrm>
            <a:off x="502920" y="580124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Science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Sports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.Teenagers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'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.Travel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Stories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  <p:bldP spid="11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56_1#cb33b745d?vcp=1&amp;pid=edf2df6a4&amp;color=0,0,0&amp;vtp=1&amp;bt=1&amp;bbb=1"/>
          <p:cNvSpPr/>
          <p:nvPr/>
        </p:nvSpPr>
        <p:spPr>
          <a:xfrm>
            <a:off x="502920" y="70631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主题：人与社会·良好的人际关系与人际交往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词数：105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2024台州椒江区二模]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0" name="文本框 9"/>
          <p:cNvSpPr txBox="1"/>
          <p:nvPr/>
        </p:nvSpPr>
        <p:spPr>
          <a:xfrm>
            <a:off x="502920" y="1739900"/>
            <a:ext cx="4638040" cy="48926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>
                <a:latin typeface="Times New Roman" panose="02020603050405020304" pitchFamily="34" charset="0"/>
                <a:cs typeface="Times New Roman" panose="02020603050405020304" pitchFamily="34" charset="0"/>
              </a:rPr>
              <a:t>Hi there,</a:t>
            </a:r>
            <a:endParaRPr lang="en-US" altLang="zh-CN" sz="2400">
              <a:latin typeface="Times New Roman" panose="02020603050405020304" pitchFamily="34" charset="0"/>
              <a:cs typeface="Times New Roman" panose="02020603050405020304" pitchFamily="34" charset="0"/>
            </a:endParaRPr>
          </a:p>
          <a:p>
            <a:pPr indent="457200"/>
            <a:r>
              <a:rPr lang="en-US" altLang="zh-CN" sz="2400">
                <a:latin typeface="Times New Roman" panose="02020603050405020304" pitchFamily="34" charset="0"/>
                <a:cs typeface="Times New Roman" panose="02020603050405020304" pitchFamily="34" charset="0"/>
              </a:rPr>
              <a:t>How’s it going? I’m writing to you from Paris. Your mom said you had a terrible time after the exam. But failure doesn’t mean so much. Here’s a poem about failure. Hope it will cheer you up.</a:t>
            </a:r>
            <a:endParaRPr lang="en-US" altLang="zh-CN" sz="2400">
              <a:latin typeface="Times New Roman" panose="02020603050405020304" pitchFamily="34" charset="0"/>
              <a:cs typeface="Times New Roman" panose="02020603050405020304" pitchFamily="34" charset="0"/>
            </a:endParaRPr>
          </a:p>
          <a:p>
            <a:pPr algn="r"/>
            <a:endParaRPr lang="en-US" altLang="zh-CN" sz="2400">
              <a:latin typeface="Times New Roman" panose="02020603050405020304" pitchFamily="34" charset="0"/>
              <a:cs typeface="Times New Roman" panose="02020603050405020304" pitchFamily="34" charset="0"/>
            </a:endParaRPr>
          </a:p>
          <a:p>
            <a:pPr algn="r"/>
            <a:endParaRPr lang="en-US" altLang="zh-CN" sz="2400">
              <a:latin typeface="Times New Roman" panose="02020603050405020304" pitchFamily="34" charset="0"/>
              <a:cs typeface="Times New Roman" panose="02020603050405020304" pitchFamily="34" charset="0"/>
            </a:endParaRPr>
          </a:p>
          <a:p>
            <a:pPr algn="r"/>
            <a:endParaRPr lang="en-US" altLang="zh-CN" sz="2400">
              <a:latin typeface="Times New Roman" panose="02020603050405020304" pitchFamily="34" charset="0"/>
              <a:cs typeface="Times New Roman" panose="02020603050405020304" pitchFamily="34" charset="0"/>
            </a:endParaRPr>
          </a:p>
          <a:p>
            <a:pPr algn="r"/>
            <a:endParaRPr lang="en-US" altLang="zh-CN" sz="2400">
              <a:latin typeface="Times New Roman" panose="02020603050405020304" pitchFamily="34" charset="0"/>
              <a:cs typeface="Times New Roman" panose="02020603050405020304" pitchFamily="34" charset="0"/>
            </a:endParaRPr>
          </a:p>
          <a:p>
            <a:pPr algn="r"/>
            <a:r>
              <a:rPr lang="en-US" altLang="zh-CN" sz="2400">
                <a:latin typeface="Times New Roman" panose="02020603050405020304" pitchFamily="34" charset="0"/>
                <a:cs typeface="Times New Roman" panose="02020603050405020304" pitchFamily="34" charset="0"/>
              </a:rPr>
              <a:t>Yours,</a:t>
            </a:r>
            <a:endParaRPr lang="en-US" altLang="zh-CN" sz="2400">
              <a:latin typeface="Times New Roman" panose="02020603050405020304" pitchFamily="34" charset="0"/>
              <a:cs typeface="Times New Roman" panose="02020603050405020304" pitchFamily="34" charset="0"/>
            </a:endParaRPr>
          </a:p>
          <a:p>
            <a:pPr algn="r"/>
            <a:r>
              <a:rPr lang="en-US" altLang="zh-CN" sz="2400">
                <a:latin typeface="Times New Roman" panose="02020603050405020304" pitchFamily="34" charset="0"/>
                <a:cs typeface="Times New Roman" panose="02020603050405020304" pitchFamily="34" charset="0"/>
              </a:rPr>
              <a:t>Mary</a:t>
            </a:r>
            <a:endParaRPr lang="en-US" altLang="zh-CN" sz="2400">
              <a:latin typeface="Times New Roman" panose="02020603050405020304" pitchFamily="34" charset="0"/>
              <a:cs typeface="Times New Roman" panose="020206030504050203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817870" y="1739900"/>
            <a:ext cx="4723765" cy="46386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p>
            <a:pPr algn="ctr">
              <a:lnSpc>
                <a:spcPct val="90000"/>
              </a:lnSpc>
            </a:pPr>
            <a:r>
              <a:rPr lang="en-US" altLang="zh-CN" sz="2400">
                <a:latin typeface="Times New Roman" panose="02020603050405020304" pitchFamily="34" charset="0"/>
                <a:cs typeface="Times New Roman" panose="02020603050405020304" pitchFamily="34" charset="0"/>
                <a:sym typeface="+mn-ea"/>
              </a:rPr>
              <a:t>Dream Again</a:t>
            </a:r>
            <a:endParaRPr lang="en-US" altLang="zh-CN" sz="2400">
              <a:latin typeface="Times New Roman" panose="02020603050405020304" pitchFamily="34" charset="0"/>
              <a:cs typeface="Times New Roman" panose="02020603050405020304" pitchFamily="34" charset="0"/>
            </a:endParaRPr>
          </a:p>
          <a:p>
            <a:pPr algn="l">
              <a:lnSpc>
                <a:spcPct val="90000"/>
              </a:lnSpc>
            </a:pPr>
            <a:r>
              <a:rPr lang="en-US" altLang="zh-CN" sz="2400">
                <a:latin typeface="Times New Roman" panose="02020603050405020304" pitchFamily="34" charset="0"/>
                <a:cs typeface="Times New Roman" panose="02020603050405020304" pitchFamily="34" charset="0"/>
                <a:sym typeface="+mn-ea"/>
              </a:rPr>
              <a:t>When your dreams have failed you,</a:t>
            </a:r>
            <a:endParaRPr lang="en-US" altLang="zh-CN" sz="2400">
              <a:latin typeface="Times New Roman" panose="02020603050405020304" pitchFamily="34" charset="0"/>
              <a:cs typeface="Times New Roman" panose="02020603050405020304" pitchFamily="34" charset="0"/>
            </a:endParaRPr>
          </a:p>
          <a:p>
            <a:pPr algn="l">
              <a:lnSpc>
                <a:spcPct val="90000"/>
              </a:lnSpc>
            </a:pPr>
            <a:r>
              <a:rPr lang="en-US" altLang="zh-CN" sz="2400">
                <a:latin typeface="Times New Roman" panose="02020603050405020304" pitchFamily="34" charset="0"/>
                <a:cs typeface="Times New Roman" panose="02020603050405020304" pitchFamily="34" charset="0"/>
                <a:sym typeface="+mn-ea"/>
              </a:rPr>
              <a:t>Dream again... </a:t>
            </a:r>
            <a:endParaRPr lang="en-US" altLang="zh-CN" sz="2400">
              <a:latin typeface="Times New Roman" panose="02020603050405020304" pitchFamily="34" charset="0"/>
              <a:cs typeface="Times New Roman" panose="02020603050405020304" pitchFamily="34" charset="0"/>
            </a:endParaRPr>
          </a:p>
          <a:p>
            <a:pPr algn="l">
              <a:lnSpc>
                <a:spcPct val="90000"/>
              </a:lnSpc>
            </a:pPr>
            <a:r>
              <a:rPr lang="en-US" altLang="zh-CN" sz="2400">
                <a:latin typeface="Times New Roman" panose="02020603050405020304" pitchFamily="34" charset="0"/>
                <a:cs typeface="Times New Roman" panose="02020603050405020304" pitchFamily="34" charset="0"/>
                <a:sym typeface="+mn-ea"/>
              </a:rPr>
              <a:t>Failure cannot break your heart.</a:t>
            </a:r>
            <a:endParaRPr lang="en-US" altLang="zh-CN" sz="2400">
              <a:latin typeface="Times New Roman" panose="02020603050405020304" pitchFamily="34" charset="0"/>
              <a:cs typeface="Times New Roman" panose="02020603050405020304" pitchFamily="34" charset="0"/>
            </a:endParaRPr>
          </a:p>
          <a:p>
            <a:pPr algn="l">
              <a:lnSpc>
                <a:spcPct val="90000"/>
              </a:lnSpc>
            </a:pPr>
            <a:r>
              <a:rPr lang="en-US" altLang="zh-CN" sz="2400">
                <a:latin typeface="Times New Roman" panose="02020603050405020304" pitchFamily="34" charset="0"/>
                <a:cs typeface="Times New Roman" panose="02020603050405020304" pitchFamily="34" charset="0"/>
                <a:sym typeface="+mn-ea"/>
              </a:rPr>
              <a:t>Life is a game, so play your heart.</a:t>
            </a:r>
            <a:endParaRPr lang="en-US" altLang="zh-CN" sz="2400">
              <a:latin typeface="Times New Roman" panose="02020603050405020304" pitchFamily="34" charset="0"/>
              <a:cs typeface="Times New Roman" panose="02020603050405020304" pitchFamily="34" charset="0"/>
            </a:endParaRPr>
          </a:p>
          <a:p>
            <a:pPr algn="l">
              <a:lnSpc>
                <a:spcPct val="90000"/>
              </a:lnSpc>
            </a:pPr>
            <a:r>
              <a:rPr lang="en-US" altLang="zh-CN" sz="2400">
                <a:latin typeface="Times New Roman" panose="02020603050405020304" pitchFamily="34" charset="0"/>
                <a:cs typeface="Times New Roman" panose="02020603050405020304" pitchFamily="34" charset="0"/>
                <a:sym typeface="+mn-ea"/>
              </a:rPr>
              <a:t>Get ready to </a:t>
            </a:r>
            <a:r>
              <a:rPr lang="en-US" altLang="zh-CN" sz="2400" u="sng">
                <a:latin typeface="Times New Roman" panose="02020603050405020304" pitchFamily="34" charset="0"/>
                <a:cs typeface="Times New Roman" panose="02020603050405020304" pitchFamily="34" charset="0"/>
                <a:sym typeface="+mn-ea"/>
              </a:rPr>
              <a:t>		</a:t>
            </a:r>
            <a:r>
              <a:rPr lang="en-US" altLang="zh-CN" sz="2400">
                <a:latin typeface="Times New Roman" panose="02020603050405020304" pitchFamily="34" charset="0"/>
                <a:cs typeface="Times New Roman" panose="02020603050405020304" pitchFamily="34" charset="0"/>
                <a:sym typeface="+mn-ea"/>
              </a:rPr>
              <a:t>.</a:t>
            </a:r>
            <a:endParaRPr lang="en-US" altLang="zh-CN" sz="2400" u="sng">
              <a:latin typeface="Times New Roman" panose="02020603050405020304" pitchFamily="34" charset="0"/>
              <a:cs typeface="Times New Roman" panose="02020603050405020304" pitchFamily="34" charset="0"/>
            </a:endParaRPr>
          </a:p>
          <a:p>
            <a:pPr algn="l">
              <a:lnSpc>
                <a:spcPct val="90000"/>
              </a:lnSpc>
            </a:pPr>
            <a:r>
              <a:rPr lang="en-US" altLang="zh-CN" sz="2400">
                <a:latin typeface="Times New Roman" panose="02020603050405020304" pitchFamily="34" charset="0"/>
                <a:cs typeface="Times New Roman" panose="02020603050405020304" pitchFamily="34" charset="0"/>
                <a:sym typeface="+mn-ea"/>
              </a:rPr>
              <a:t>Dream again...</a:t>
            </a:r>
            <a:endParaRPr lang="en-US" altLang="zh-CN" sz="2400">
              <a:latin typeface="Times New Roman" panose="02020603050405020304" pitchFamily="34" charset="0"/>
              <a:cs typeface="Times New Roman" panose="02020603050405020304" pitchFamily="34" charset="0"/>
            </a:endParaRPr>
          </a:p>
          <a:p>
            <a:pPr algn="l">
              <a:lnSpc>
                <a:spcPct val="90000"/>
              </a:lnSpc>
            </a:pPr>
            <a:r>
              <a:rPr lang="en-US" altLang="zh-CN" sz="2400">
                <a:latin typeface="Times New Roman" panose="02020603050405020304" pitchFamily="34" charset="0"/>
                <a:cs typeface="Times New Roman" panose="02020603050405020304" pitchFamily="34" charset="0"/>
                <a:sym typeface="+mn-ea"/>
              </a:rPr>
              <a:t>Next eime you’ll be stronger, wiser, too.</a:t>
            </a:r>
            <a:endParaRPr lang="en-US" altLang="zh-CN" sz="2400">
              <a:latin typeface="Times New Roman" panose="02020603050405020304" pitchFamily="34" charset="0"/>
              <a:cs typeface="Times New Roman" panose="02020603050405020304" pitchFamily="34" charset="0"/>
            </a:endParaRPr>
          </a:p>
          <a:p>
            <a:pPr algn="l">
              <a:lnSpc>
                <a:spcPct val="90000"/>
              </a:lnSpc>
            </a:pPr>
            <a:r>
              <a:rPr lang="en-US" altLang="zh-CN" sz="2400">
                <a:latin typeface="Times New Roman" panose="02020603050405020304" pitchFamily="34" charset="0"/>
                <a:cs typeface="Times New Roman" panose="02020603050405020304" pitchFamily="34" charset="0"/>
                <a:sym typeface="+mn-ea"/>
              </a:rPr>
              <a:t>Think of all the things you meant to do.</a:t>
            </a:r>
            <a:endParaRPr lang="en-US" altLang="zh-CN" sz="2400">
              <a:latin typeface="Times New Roman" panose="02020603050405020304" pitchFamily="34" charset="0"/>
              <a:cs typeface="Times New Roman" panose="02020603050405020304" pitchFamily="34" charset="0"/>
            </a:endParaRPr>
          </a:p>
          <a:p>
            <a:pPr algn="l">
              <a:lnSpc>
                <a:spcPct val="90000"/>
              </a:lnSpc>
            </a:pPr>
            <a:r>
              <a:rPr lang="en-US" altLang="zh-CN" sz="2400">
                <a:latin typeface="Times New Roman" panose="02020603050405020304" pitchFamily="34" charset="0"/>
                <a:cs typeface="Times New Roman" panose="02020603050405020304" pitchFamily="34" charset="0"/>
                <a:sym typeface="+mn-ea"/>
              </a:rPr>
              <a:t>Keep the glory of goal in view,</a:t>
            </a:r>
            <a:endParaRPr lang="en-US" altLang="zh-CN" sz="2400">
              <a:latin typeface="Times New Roman" panose="02020603050405020304" pitchFamily="34" charset="0"/>
              <a:cs typeface="Times New Roman" panose="02020603050405020304" pitchFamily="34" charset="0"/>
            </a:endParaRPr>
          </a:p>
          <a:p>
            <a:pPr algn="l">
              <a:lnSpc>
                <a:spcPct val="90000"/>
              </a:lnSpc>
            </a:pPr>
            <a:r>
              <a:rPr lang="en-US" altLang="zh-CN" sz="2400">
                <a:latin typeface="Times New Roman" panose="02020603050405020304" pitchFamily="34" charset="0"/>
                <a:cs typeface="Times New Roman" panose="02020603050405020304" pitchFamily="34" charset="0"/>
                <a:sym typeface="+mn-ea"/>
              </a:rPr>
              <a:t>And dream again...</a:t>
            </a:r>
            <a:endParaRPr lang="en-US" altLang="zh-CN" sz="2400">
              <a:latin typeface="Times New Roman" panose="02020603050405020304" pitchFamily="34" charset="0"/>
              <a:cs typeface="Times New Roman" panose="02020603050405020304" pitchFamily="34" charset="0"/>
            </a:endParaRPr>
          </a:p>
          <a:p>
            <a:pPr algn="l"/>
            <a:endParaRPr lang="en-US" altLang="zh-CN" sz="2400">
              <a:latin typeface="Times New Roman" panose="02020603050405020304" pitchFamily="34" charset="0"/>
              <a:cs typeface="Times New Roman" panose="02020603050405020304" pitchFamily="34" charset="0"/>
            </a:endParaRPr>
          </a:p>
        </p:txBody>
      </p:sp>
      <p:sp>
        <p:nvSpPr>
          <p:cNvPr id="12" name="等腰三角形 11"/>
          <p:cNvSpPr/>
          <p:nvPr/>
        </p:nvSpPr>
        <p:spPr>
          <a:xfrm>
            <a:off x="7883525" y="3429000"/>
            <a:ext cx="319405" cy="26606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56_1#cb33b745d?vcp=1&amp;pid=edf2df6a4&amp;color=0,0,0&amp;vtp=1&amp;bt=1&amp;bbb=1"/>
          <p:cNvSpPr/>
          <p:nvPr/>
        </p:nvSpPr>
        <p:spPr>
          <a:xfrm>
            <a:off x="502920" y="1206058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主题：人与社会·良好的人际关系与人际交往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词数：105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2024台州椒江区二模]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M_7_EX.57_1#cb33b745d?vcp=1&amp;pid=edf2df6a4&amp;color=0,0,0&amp;vtp=1&amp;bbb=1"/>
          <p:cNvSpPr/>
          <p:nvPr/>
        </p:nvSpPr>
        <p:spPr>
          <a:xfrm>
            <a:off x="502920" y="229603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本文是玛丽给弗兰克的一封信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C_8_BD.58_1#c33dde24f?vcp=1&amp;pid=cb33b745d&amp;color=0,0,0&amp;vtp=1&amp;bbb=1"/>
          <p:cNvSpPr/>
          <p:nvPr/>
        </p:nvSpPr>
        <p:spPr>
          <a:xfrm>
            <a:off x="502920" y="283070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Frank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Smith?(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8_AN.59_1#c33dde24f.bracket?vcp=1&amp;pid=cb33b745d&amp;color=0,0,0&amp;vpa=16&amp;vtp=1"/>
          <p:cNvSpPr/>
          <p:nvPr/>
        </p:nvSpPr>
        <p:spPr>
          <a:xfrm>
            <a:off x="5753576" y="281927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C_8_BD.60_1#c33dde24f.choices?vcp=1&amp;pid=cb33b745d&amp;color=0,0,0&amp;vtp=1&amp;bbb=1"/>
          <p:cNvSpPr/>
          <p:nvPr/>
        </p:nvSpPr>
        <p:spPr>
          <a:xfrm>
            <a:off x="502920" y="337204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test.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terribly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ill.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sleep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night.</a:t>
            </a:r>
            <a:endParaRPr lang="en-US" altLang="zh-CN" sz="2400" dirty="0"/>
          </a:p>
        </p:txBody>
      </p:sp>
      <p:sp>
        <p:nvSpPr>
          <p:cNvPr id="7" name="QC_8_BD.61_1#0b403913b?vcp=1&amp;pid=cb33b745d&amp;color=0,0,0&amp;vtp=1&amp;bbb=1"/>
          <p:cNvSpPr/>
          <p:nvPr/>
        </p:nvSpPr>
        <p:spPr>
          <a:xfrm>
            <a:off x="502920" y="446900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sentence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▲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.”?(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8" name="QC_8_AN.62_1#0b403913b.bracket?vcp=1&amp;pid=cb33b745d&amp;color=0,0,0&amp;vpa=17&amp;vtp=1"/>
          <p:cNvSpPr/>
          <p:nvPr/>
        </p:nvSpPr>
        <p:spPr>
          <a:xfrm>
            <a:off x="10308113" y="445757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9" name="QC_8_BD.63_1#0b403913b.choices?vcp=1&amp;pid=cb33b745d&amp;color=0,0,0&amp;vtp=1&amp;bbb=1"/>
          <p:cNvSpPr/>
          <p:nvPr/>
        </p:nvSpPr>
        <p:spPr>
          <a:xfrm>
            <a:off x="502920" y="501034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winning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.trust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yourself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.refuse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bravely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8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64_1#4ea7bc4de?vcp=1&amp;pid=cb33b745d&amp;color=0,0,0&amp;vtp=1&amp;bt=1&amp;bbb=1"/>
          <p:cNvSpPr/>
          <p:nvPr/>
        </p:nvSpPr>
        <p:spPr>
          <a:xfrm>
            <a:off x="502920" y="2863916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Frank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poem?(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8_AN.65_1#4ea7bc4de.bracket?vcp=1&amp;pid=cb33b745d&amp;color=0,0,0&amp;vpa=18&amp;vtp=1"/>
          <p:cNvSpPr/>
          <p:nvPr/>
        </p:nvSpPr>
        <p:spPr>
          <a:xfrm>
            <a:off x="7623652" y="2852486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8_BD.66_1#4ea7bc4de.choices?vcp=1&amp;pid=cb33b745d&amp;color=0,0,0&amp;vtp=1&amp;bbb=1"/>
          <p:cNvSpPr/>
          <p:nvPr/>
        </p:nvSpPr>
        <p:spPr>
          <a:xfrm>
            <a:off x="502920" y="3403284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.Never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failures.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.Nothing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impossible.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.Success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23ea9153.fixed?vcp=1&amp;pid=a33dbe8ca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话题四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新媒体语篇已考话题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6#0b0702c75?vcp=1&amp;pid=723ea9153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6_BD#0b0702c75?vcp=1&amp;pid=723ea9153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刷话题</a:t>
            </a:r>
            <a:endParaRPr lang="en-US" altLang="zh-CN" sz="2800" dirty="0"/>
          </a:p>
        </p:txBody>
      </p:sp>
      <p:sp>
        <p:nvSpPr>
          <p:cNvPr id="4" name="QM_7_BD.67_1#248134222?vcp=1&amp;pid=0b0702c75&amp;color=0,0,0&amp;vtp=1&amp;bbb=1&amp;hb=1"/>
          <p:cNvSpPr/>
          <p:nvPr/>
        </p:nvSpPr>
        <p:spPr>
          <a:xfrm>
            <a:off x="502920" y="1320800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主题：人与自然·环境污染及原因，环保意识和行为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词数：124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★★★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2023温州中考·改编]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graphicFrame>
        <p:nvGraphicFramePr>
          <p:cNvPr id="37" name="QM_7_BD.67_2#248134222?colgroup=36&amp;vcp=1&amp;pid=0b0702c75&amp;color=0,0,0&amp;vtp=1&amp;bbb=1&amp;hb=1"/>
          <p:cNvGraphicFramePr>
            <a:graphicFrameLocks noGrp="1"/>
          </p:cNvGraphicFramePr>
          <p:nvPr/>
        </p:nvGraphicFramePr>
        <p:xfrm>
          <a:off x="502920" y="3035300"/>
          <a:ext cx="11184686" cy="3154172"/>
        </p:xfrm>
        <a:graphic>
          <a:graphicData uri="http://schemas.openxmlformats.org/drawingml/2006/table">
            <a:tbl>
              <a:tblPr/>
              <a:tblGrid>
                <a:gridCol w="11184686"/>
              </a:tblGrid>
              <a:tr h="3154172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4400"/>
                        </a:lnSpc>
                      </a:pPr>
                      <a:r>
                        <a:rPr lang="en-US" altLang="zh-CN" sz="240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___________________________________________________________________________________________________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E-waste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Electronic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waste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（e-waste）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computers,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cameras,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phones,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fridges,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TVs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on.</a:t>
                      </a:r>
                      <a:endParaRPr lang="en-US" altLang="zh-CN" sz="1200" dirty="0"/>
                    </a:p>
                    <a:p>
                      <a:pPr marL="0" lvl="0" indent="0" algn="ctr" hangingPunct="0">
                        <a:lnSpc>
                          <a:spcPts val="8300"/>
                        </a:lnSpc>
                      </a:pPr>
                      <a:r>
                        <a:rPr lang="en-US" altLang="zh-CN" sz="470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__________________________________________________________________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QM_7_BD.67_3#248134222.table_image?tii=9&amp;vcp=1&amp;pid=0b0702c75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7345" y="2914015"/>
            <a:ext cx="11383010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M_7_BD.67_4#248134222.table_image?tii=10&amp;vcp=1&amp;pid=0b0702c7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43603" y="5146135"/>
            <a:ext cx="3703320" cy="941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QM_7_BD.67_5#248134222?colgroup=36&amp;vcp=1&amp;pid=0b0702c75&amp;color=0,0,0&amp;mp=1&amp;vtp=1&amp;bt=1&amp;bbb=1&amp;hb=1"/>
          <p:cNvGraphicFramePr>
            <a:graphicFrameLocks noGrp="1"/>
          </p:cNvGraphicFramePr>
          <p:nvPr/>
        </p:nvGraphicFramePr>
        <p:xfrm>
          <a:off x="502920" y="1762064"/>
          <a:ext cx="11184686" cy="4406900"/>
        </p:xfrm>
        <a:graphic>
          <a:graphicData uri="http://schemas.openxmlformats.org/drawingml/2006/table">
            <a:tbl>
              <a:tblPr/>
              <a:tblGrid>
                <a:gridCol w="11184686"/>
              </a:tblGrid>
              <a:tr h="4406900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How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much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e-waste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been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produced?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e-waste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earth.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years,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506.5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e-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waste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produced.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heavy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50,149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Eiffel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Towers.</a:t>
                      </a:r>
                      <a:endParaRPr lang="en-US" altLang="zh-CN" sz="1200" dirty="0"/>
                    </a:p>
                    <a:p>
                      <a:pPr marL="0" lvl="0" indent="0" algn="ctr" hangingPunct="0">
                        <a:lnSpc>
                          <a:spcPts val="24600"/>
                        </a:lnSpc>
                      </a:pPr>
                      <a:r>
                        <a:rPr lang="en-US" altLang="zh-CN" sz="1375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_______________________________________________________________________________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QM_7_BD.67_6#248134222.table_image?tii=11&amp;vcp=1&amp;pid=0b0702c75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64127" y="3308099"/>
            <a:ext cx="4462272" cy="2770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2" name="QM_7_BD.67_5#248134222?colgroup=36&amp;vcp=1&amp;pid=0b0702c75&amp;color=0,0,0&amp;mp=1&amp;vtp=1&amp;bt=1&amp;bbb=1"/>
          <p:cNvSpPr txBox="1"/>
          <p:nvPr/>
        </p:nvSpPr>
        <p:spPr>
          <a:xfrm>
            <a:off x="11072053" y="1145606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" name="QM_7_BD.67_7#248134222?colgroup=36&amp;vcp=1&amp;pid=0b0702c75&amp;color=0,0,0&amp;vtp=1&amp;bt=1&amp;bbb=1&amp;hb=1"/>
          <p:cNvGraphicFramePr>
            <a:graphicFrameLocks noGrp="1"/>
          </p:cNvGraphicFramePr>
          <p:nvPr/>
        </p:nvGraphicFramePr>
        <p:xfrm>
          <a:off x="502920" y="1781241"/>
          <a:ext cx="11155680" cy="4368546"/>
        </p:xfrm>
        <a:graphic>
          <a:graphicData uri="http://schemas.openxmlformats.org/drawingml/2006/table">
            <a:tbl>
              <a:tblPr/>
              <a:tblGrid>
                <a:gridCol w="4535424"/>
                <a:gridCol w="6620256"/>
              </a:tblGrid>
              <a:tr h="1458341">
                <a:tc gridSpan="2"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What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e-waste?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E-waste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harmful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environment.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Repeat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three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words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life: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reduce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reuse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recycle.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examples.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2910205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◆Quadloop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created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solar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lanterns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e-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waste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◆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Mixed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Reality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Lab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designed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educational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toys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e-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waste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kids.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◆Junichi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Kawanishi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turned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79,000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tons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e-waste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medals.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◆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Alex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Lin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recycled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136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tons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broken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computers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into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again.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QM_7_BD.67_7#248134222?colgroup=36&amp;vcp=1&amp;pid=0b0702c75&amp;color=0,0,0&amp;vtp=1&amp;bt=1&amp;bbb=1"/>
          <p:cNvSpPr txBox="1"/>
          <p:nvPr/>
        </p:nvSpPr>
        <p:spPr>
          <a:xfrm>
            <a:off x="11043047" y="1164783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aa20db5f0.fixed?vcp=1&amp;pid=bb4c37382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题型二</a:t>
            </a:r>
            <a:r>
              <a:rPr lang="en-US" altLang="zh-CN" sz="66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阅读理解</a:t>
            </a:r>
            <a:endParaRPr lang="en-US" altLang="zh-CN" sz="6600" dirty="0"/>
          </a:p>
        </p:txBody>
      </p:sp>
      <p:pic>
        <p:nvPicPr>
          <p:cNvPr id="3" name="C_2#aa20db5f0.fixed?vcp=1&amp;pid=bb4c37382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  <p:sp>
        <p:nvSpPr>
          <p:cNvPr id="4" name="C_2#aa20db5f0.fixed?vcp=1&amp;pid=bb4c37382&amp;color=89,89,89&amp;vtp=1&amp;bbb=1"/>
          <p:cNvSpPr/>
          <p:nvPr/>
        </p:nvSpPr>
        <p:spPr>
          <a:xfrm>
            <a:off x="374904" y="4462272"/>
            <a:ext cx="11740896" cy="74066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类型1</a:t>
            </a:r>
            <a:r>
              <a:rPr lang="en-US" altLang="zh-CN" sz="48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应用文</a:t>
            </a:r>
            <a:endParaRPr lang="en-US" altLang="zh-CN" sz="4800" dirty="0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68_1#248134222?vcp=1&amp;pid=0b0702c75&amp;color=0,0,0&amp;mp=1&amp;vtp=1&amp;bt=1&amp;bbb=1&amp;hb=1"/>
          <p:cNvSpPr/>
          <p:nvPr/>
        </p:nvSpPr>
        <p:spPr>
          <a:xfrm>
            <a:off x="502920" y="1223362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本文介绍了电子废品的来源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近些年产生的数量以及如何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处理电子废品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69_1#679ea197e?vcp=1&amp;pid=248134222&amp;color=0,0,0&amp;vtp=1&amp;bbb=1"/>
          <p:cNvSpPr/>
          <p:nvPr/>
        </p:nvSpPr>
        <p:spPr>
          <a:xfrm>
            <a:off x="502920" y="231333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2022,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e-waste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produced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8_AN.70_1#679ea197e.bracket?vcp=1&amp;pid=248134222&amp;color=0,0,0&amp;vpa=19&amp;vtp=1"/>
          <p:cNvSpPr/>
          <p:nvPr/>
        </p:nvSpPr>
        <p:spPr>
          <a:xfrm>
            <a:off x="8469788" y="230190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C_8_BD.71_1#679ea197e.choices?vcp=1&amp;pid=248134222&amp;color=0,0,0&amp;vtp=1&amp;bbb=1"/>
          <p:cNvSpPr/>
          <p:nvPr/>
        </p:nvSpPr>
        <p:spPr>
          <a:xfrm>
            <a:off x="502920" y="284800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A.59.4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Mt.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.53.6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Mt.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.48.2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Mt.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.39.8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Mt.</a:t>
            </a:r>
            <a:endParaRPr lang="en-US" altLang="zh-CN" sz="2400" dirty="0"/>
          </a:p>
        </p:txBody>
      </p:sp>
      <p:sp>
        <p:nvSpPr>
          <p:cNvPr id="6" name="QC_8_BD.72_1#5f6d58469?vcp=1&amp;pid=248134222&amp;color=0,0,0&amp;vtp=1&amp;bbb=1"/>
          <p:cNvSpPr/>
          <p:nvPr/>
        </p:nvSpPr>
        <p:spPr>
          <a:xfrm>
            <a:off x="502920" y="338267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Alex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e-waste?(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8_AN.73_1#5f6d58469.bracket?vcp=1&amp;pid=248134222&amp;color=0,0,0&amp;vpa=20&amp;vtp=1"/>
          <p:cNvSpPr/>
          <p:nvPr/>
        </p:nvSpPr>
        <p:spPr>
          <a:xfrm>
            <a:off x="5852001" y="337124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8" name="QC_8_BD.74_1#5f6d58469.choices?vcp=1&amp;pid=248134222&amp;color=0,0,0&amp;vtp=1&amp;bbb=1"/>
          <p:cNvSpPr/>
          <p:nvPr/>
        </p:nvSpPr>
        <p:spPr>
          <a:xfrm>
            <a:off x="502920" y="3924017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medals.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lanterns.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designed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toys.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recycled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computers.</a:t>
            </a:r>
            <a:endParaRPr lang="en-US" altLang="zh-CN" sz="2400" dirty="0"/>
          </a:p>
        </p:txBody>
      </p:sp>
      <p:sp>
        <p:nvSpPr>
          <p:cNvPr id="9" name="QC_8_BD.75_1#fd0a6ace4?vcp=1&amp;pid=248134222&amp;color=0,0,0&amp;vtp=1&amp;bbb=1"/>
          <p:cNvSpPr/>
          <p:nvPr/>
        </p:nvSpPr>
        <p:spPr>
          <a:xfrm>
            <a:off x="502920" y="502097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文章出处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website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page?(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10" name="QC_8_BD.75_1#fd0a6ace4?vcp=1&amp;pid=248134222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5040664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1" name="QC_8_AN.76_1#fd0a6ace4.bracket?vcp=1&amp;pid=248134222&amp;color=0,0,0&amp;vpa=21&amp;vtp=1"/>
          <p:cNvSpPr/>
          <p:nvPr/>
        </p:nvSpPr>
        <p:spPr>
          <a:xfrm>
            <a:off x="10430352" y="5009549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2" name="QC_8_BD.77_1#fd0a6ace4.choices?vcp=1&amp;pid=248134222&amp;color=0,0,0&amp;vtp=1&amp;bbb=1"/>
          <p:cNvSpPr/>
          <p:nvPr/>
        </p:nvSpPr>
        <p:spPr>
          <a:xfrm>
            <a:off x="502920" y="555564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Travel.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.Environment.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  <p:bldP spid="11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78_1#f9b5aad1c?vcp=1&amp;pid=0b0702c75&amp;color=0,0,0&amp;vtp=1&amp;bt=1&amp;bbb=1&amp;hb=1"/>
          <p:cNvSpPr/>
          <p:nvPr/>
        </p:nvSpPr>
        <p:spPr>
          <a:xfrm>
            <a:off x="502920" y="900000"/>
            <a:ext cx="11183112" cy="546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主题：人与自我·积极的学习体验，恰当的学习方法与策略，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勤学善思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：260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难度：★★★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2022杭州中考]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  <a:p>
            <a:pPr algn="r">
              <a:lnSpc>
                <a:spcPts val="4300"/>
              </a:lnSpc>
            </a:pP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blog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Sascha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aged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hobby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designing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drawing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clothes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eight,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nine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eleven,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interested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cousin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online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shoe-making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course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immediately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（为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预约）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four-day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course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78_1#f9b5aad1c?vcp=1&amp;pid=0b0702c75&amp;color=0,0,0&amp;vtp=1&amp;bt=1&amp;bbb=1&amp;hb=1"/>
          <p:cNvSpPr/>
          <p:nvPr/>
        </p:nvSpPr>
        <p:spPr>
          <a:xfrm>
            <a:off x="502920" y="900000"/>
            <a:ext cx="11183112" cy="55863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London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ten-day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course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summer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holidays.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courses.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shoes!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excellent.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100" b="0" i="0" u="sng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00" b="0" i="0" u="sng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too.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training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jeans,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（皮革）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handbags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cotton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dresses!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future.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designer,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designer.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decided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design.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designed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clothes,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79_1#f9b5aad1c?vcp=1&amp;pid=0b0702c75&amp;color=0,0,0&amp;mp=1&amp;vtp=1&amp;bt=1&amp;bbb=1"/>
          <p:cNvSpPr/>
          <p:nvPr/>
        </p:nvSpPr>
        <p:spPr>
          <a:xfrm>
            <a:off x="502920" y="1498158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本文介绍了一个人的兴趣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80_1#f4a7f4493?vcp=1&amp;pid=f9b5aad1c&amp;color=0,0,0&amp;vtp=1&amp;bbb=1"/>
          <p:cNvSpPr/>
          <p:nvPr/>
        </p:nvSpPr>
        <p:spPr>
          <a:xfrm>
            <a:off x="502920" y="203187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Sascha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begin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8_AN.81_1#f4a7f4493.bracket?vcp=1&amp;pid=f9b5aad1c&amp;color=0,0,0&amp;vpa=22&amp;vtp=1"/>
          <p:cNvSpPr/>
          <p:nvPr/>
        </p:nvSpPr>
        <p:spPr>
          <a:xfrm>
            <a:off x="7661561" y="2020445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8_BD.82_1#f4a7f4493.choices?vcp=1&amp;pid=f9b5aad1c&amp;color=0,0,0&amp;vtp=1&amp;bbb=1"/>
          <p:cNvSpPr/>
          <p:nvPr/>
        </p:nvSpPr>
        <p:spPr>
          <a:xfrm>
            <a:off x="502920" y="256654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Skirts.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Shoes.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Jeans.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.Dresses.</a:t>
            </a:r>
            <a:endParaRPr lang="en-US" altLang="zh-CN" sz="2400" dirty="0"/>
          </a:p>
        </p:txBody>
      </p:sp>
      <p:sp>
        <p:nvSpPr>
          <p:cNvPr id="6" name="QC_8_BD.83_1#de7cc33b9?vcp=1&amp;pid=f9b5aad1c&amp;color=0,0,0&amp;vtp=1&amp;bbb=1"/>
          <p:cNvSpPr/>
          <p:nvPr/>
        </p:nvSpPr>
        <p:spPr>
          <a:xfrm>
            <a:off x="502920" y="310121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“They”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refer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to？(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8_AN.84_1#de7cc33b9.bracket?vcp=1&amp;pid=f9b5aad1c&amp;color=0,0,0&amp;vpa=23&amp;vtp=1"/>
          <p:cNvSpPr/>
          <p:nvPr/>
        </p:nvSpPr>
        <p:spPr>
          <a:xfrm>
            <a:off x="9654063" y="3089785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8" name="QC_8_BD.85_1#de7cc33b9.choices?vcp=1&amp;pid=f9b5aad1c&amp;color=0,0,0&amp;vtp=1&amp;bbb=1"/>
          <p:cNvSpPr/>
          <p:nvPr/>
        </p:nvSpPr>
        <p:spPr>
          <a:xfrm>
            <a:off x="502920" y="363588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courses.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classes.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students.</a:t>
            </a:r>
            <a:endParaRPr lang="en-US" altLang="zh-CN" sz="2400" dirty="0"/>
          </a:p>
        </p:txBody>
      </p:sp>
      <p:sp>
        <p:nvSpPr>
          <p:cNvPr id="9" name="QC_8_BD.86_1#1e89a84c2?vcp=1&amp;pid=f9b5aad1c&amp;color=0,0,0&amp;vtp=1&amp;bbb=1"/>
          <p:cNvSpPr/>
          <p:nvPr/>
        </p:nvSpPr>
        <p:spPr>
          <a:xfrm>
            <a:off x="502920" y="417055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Sascha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future?(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0" name="QC_8_AN.87_1#1e89a84c2.bracket?vcp=1&amp;pid=f9b5aad1c&amp;color=0,0,0&amp;vpa=24&amp;vtp=1"/>
          <p:cNvSpPr/>
          <p:nvPr/>
        </p:nvSpPr>
        <p:spPr>
          <a:xfrm>
            <a:off x="6764813" y="415912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1" name="QC_8_BD.88_1#1e89a84c2.choices?vcp=1&amp;pid=f9b5aad1c&amp;color=0,0,0&amp;vtp=1&amp;bbb=1"/>
          <p:cNvSpPr/>
          <p:nvPr/>
        </p:nvSpPr>
        <p:spPr>
          <a:xfrm>
            <a:off x="502920" y="471189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designer.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handbag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designer.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designer.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designer.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  <p:bldP spid="10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93c894a2.fixed?vcp=1&amp;pid=a33dbe8ca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话题五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调查问卷猜押话题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6#8947b731e?vcp=1&amp;pid=e93c894a2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6_BD#8947b731e?vcp=1&amp;pid=e93c894a2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刷话题</a:t>
            </a:r>
            <a:endParaRPr lang="en-US" altLang="zh-CN" sz="2800" dirty="0"/>
          </a:p>
        </p:txBody>
      </p:sp>
      <p:sp>
        <p:nvSpPr>
          <p:cNvPr id="4" name="QM_7_BD.89_1#c9d7c5cee?vcp=1&amp;pid=8947b731e&amp;color=0,0,0&amp;vtp=1&amp;bbb=1&amp;h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主题：人与社会·日常体育活动，重大体育赛事，体育精神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209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：★★</a:t>
            </a:r>
            <a:endParaRPr lang="en-US" altLang="zh-CN" sz="2400" dirty="0"/>
          </a:p>
        </p:txBody>
      </p:sp>
      <p:sp>
        <p:nvSpPr>
          <p:cNvPr id="5" name="QM_7_BD.89_2#c9d7c5cee?vcp=1&amp;pid=8947b731e&amp;color=0,0,0&amp;vtp=1&amp;bbb=1"/>
          <p:cNvSpPr/>
          <p:nvPr/>
        </p:nvSpPr>
        <p:spPr>
          <a:xfrm>
            <a:off x="502920" y="2416873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[2024温州三模]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6" name="QM_7_BD.89_3#c9d7c5cee?vcp=1&amp;pid=8947b731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08" y="3022600"/>
            <a:ext cx="11146536" cy="110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M_7_BD.89_4#c9d7c5cee?vcp=1&amp;pid=8947b731e&amp;color=0,0,0&amp;vtp=1&amp;bbb=1&amp;hb=1"/>
          <p:cNvSpPr/>
          <p:nvPr/>
        </p:nvSpPr>
        <p:spPr>
          <a:xfrm>
            <a:off x="502920" y="4267200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outdoor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sports.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nice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experience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accidents.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awareness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outdoor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sports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safety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we'd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form.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89_5#c9d7c5cee?vcp=1&amp;pid=8947b731e&amp;color=0,0,0&amp;mp=1&amp;vtp=1&amp;bt=1&amp;bbb=1"/>
          <p:cNvSpPr/>
          <p:nvPr/>
        </p:nvSpPr>
        <p:spPr>
          <a:xfrm>
            <a:off x="502920" y="719113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tick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（√）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answers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blanks.</a:t>
            </a:r>
            <a:endParaRPr lang="en-US" altLang="zh-CN" sz="2400" dirty="0"/>
          </a:p>
        </p:txBody>
      </p:sp>
      <p:pic>
        <p:nvPicPr>
          <p:cNvPr id="3" name="QM_7_BD.89_6#c9d7c5cee?vcp=1&amp;pid=8947b731e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7734"/>
          <a:stretch>
            <a:fillRect/>
          </a:stretch>
        </p:blipFill>
        <p:spPr>
          <a:xfrm>
            <a:off x="659130" y="1315720"/>
            <a:ext cx="10390505" cy="5086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89_5#c9d7c5cee?vcp=1&amp;pid=8947b731e&amp;color=0,0,0&amp;mp=1&amp;vtp=1&amp;bt=1&amp;bbb=1"/>
          <p:cNvSpPr/>
          <p:nvPr/>
        </p:nvSpPr>
        <p:spPr>
          <a:xfrm>
            <a:off x="502920" y="719113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tick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（√）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answers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blanks.</a:t>
            </a:r>
            <a:endParaRPr lang="en-US" altLang="zh-CN" sz="2400" dirty="0"/>
          </a:p>
        </p:txBody>
      </p:sp>
      <p:pic>
        <p:nvPicPr>
          <p:cNvPr id="4" name="QM_7_BD.89_6#c9d7c5cee?vcp=1&amp;pid=8947b731e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1328"/>
          <a:stretch>
            <a:fillRect/>
          </a:stretch>
        </p:blipFill>
        <p:spPr>
          <a:xfrm>
            <a:off x="250190" y="2326005"/>
            <a:ext cx="11688445" cy="3554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90_1#c9d7c5cee?vcp=1&amp;pid=8947b731e&amp;color=0,0,0&amp;mp=1&amp;vtp=1&amp;bt=1&amp;bbb=1"/>
          <p:cNvSpPr/>
          <p:nvPr/>
        </p:nvSpPr>
        <p:spPr>
          <a:xfrm>
            <a:off x="502920" y="1212408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本文是针对学生户外运动安全意识的问卷调查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91_1#e6d262bcc?vcp=1&amp;pid=c9d7c5cee&amp;color=0,0,0&amp;vtp=1&amp;bbb=1"/>
          <p:cNvSpPr/>
          <p:nvPr/>
        </p:nvSpPr>
        <p:spPr>
          <a:xfrm>
            <a:off x="502920" y="174612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questionnaire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8_AN.92_1#e6d262bcc.bracket?vcp=1&amp;pid=c9d7c5cee&amp;color=0,0,0&amp;vpa=25&amp;vtp=1"/>
          <p:cNvSpPr/>
          <p:nvPr/>
        </p:nvSpPr>
        <p:spPr>
          <a:xfrm>
            <a:off x="5077301" y="173469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8_BD.93_1#e6d262bcc.choices?vcp=1&amp;pid=c9d7c5cee&amp;color=0,0,0&amp;vtp=1&amp;bbb=1"/>
          <p:cNvSpPr/>
          <p:nvPr/>
        </p:nvSpPr>
        <p:spPr>
          <a:xfrm>
            <a:off x="502920" y="228746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A.Health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problems.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.Accidents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.Learning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experiences.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.Outdoor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sports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safety.</a:t>
            </a:r>
            <a:endParaRPr lang="en-US" altLang="zh-CN" sz="2400" dirty="0"/>
          </a:p>
        </p:txBody>
      </p:sp>
      <p:sp>
        <p:nvSpPr>
          <p:cNvPr id="6" name="QC_8_BD.94_1#b22d52dfe?vcp=1&amp;pid=c9d7c5cee&amp;color=0,0,0&amp;vtp=1&amp;bbb=1"/>
          <p:cNvSpPr/>
          <p:nvPr/>
        </p:nvSpPr>
        <p:spPr>
          <a:xfrm>
            <a:off x="502920" y="338442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questionnaire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for?(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8_AN.95_1#b22d52dfe.bracket?vcp=1&amp;pid=c9d7c5cee&amp;color=0,0,0&amp;vpa=26&amp;vtp=1"/>
          <p:cNvSpPr/>
          <p:nvPr/>
        </p:nvSpPr>
        <p:spPr>
          <a:xfrm>
            <a:off x="4870926" y="3372995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C_8_BD.96_1#b22d52dfe.choices?vcp=1&amp;pid=c9d7c5cee&amp;color=0,0,0&amp;vtp=1&amp;bbb=1"/>
          <p:cNvSpPr/>
          <p:nvPr/>
        </p:nvSpPr>
        <p:spPr>
          <a:xfrm>
            <a:off x="502920" y="391909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915920" algn="l"/>
                <a:tab pos="5819775" algn="l"/>
                <a:tab pos="8571230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Drivers.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.Doctors.</a:t>
            </a:r>
            <a:endParaRPr lang="en-US" altLang="zh-CN" sz="2400" dirty="0"/>
          </a:p>
        </p:txBody>
      </p:sp>
      <p:sp>
        <p:nvSpPr>
          <p:cNvPr id="9" name="QC_8_BD.97_1#744d7254a?vcp=1&amp;pid=c9d7c5cee&amp;color=0,0,0&amp;vtp=1&amp;bbb=1"/>
          <p:cNvSpPr/>
          <p:nvPr/>
        </p:nvSpPr>
        <p:spPr>
          <a:xfrm>
            <a:off x="502920" y="445376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questionnaire,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completed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10" name="QC_8_AN.98_1#744d7254a.blank?vcp=1&amp;pid=c9d7c5cee&amp;color=0,0,0&amp;vpa=27&amp;vtp=1"/>
          <p:cNvSpPr/>
          <p:nvPr/>
        </p:nvSpPr>
        <p:spPr>
          <a:xfrm>
            <a:off x="8849202" y="4404235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1" name="QC_8_BD.99_1#744d7254a.choices?vcp=1&amp;pid=c9d7c5cee&amp;color=0,0,0&amp;vtp=1&amp;bbb=1"/>
          <p:cNvSpPr/>
          <p:nvPr/>
        </p:nvSpPr>
        <p:spPr>
          <a:xfrm>
            <a:off x="502920" y="499510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A.likes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hiking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.prepares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running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hurt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badly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.waits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hurt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  <p:bldP spid="10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00_1#a92ea5ac2?vcp=1&amp;pid=8947b731e&amp;color=0,0,0&amp;vtp=1&amp;bt=1&amp;bbb=1&amp;hb=1"/>
          <p:cNvSpPr/>
          <p:nvPr/>
        </p:nvSpPr>
        <p:spPr>
          <a:xfrm>
            <a:off x="502920" y="272072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主题：人与自我·丰富、充实、积极向上的生活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词数：108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★★★</a:t>
            </a:r>
            <a:endParaRPr lang="en-US" altLang="zh-CN" sz="2400" dirty="0"/>
          </a:p>
        </p:txBody>
      </p:sp>
      <p:graphicFrame>
        <p:nvGraphicFramePr>
          <p:cNvPr id="47" name="QM_7_BD.100_2#a92ea5ac2?colgroup=18,12,3&amp;vcp=1&amp;pid=8947b731e&amp;color=0,0,0&amp;vtp=1&amp;bbb=1"/>
          <p:cNvGraphicFramePr>
            <a:graphicFrameLocks noGrp="1"/>
          </p:cNvGraphicFramePr>
          <p:nvPr/>
        </p:nvGraphicFramePr>
        <p:xfrm>
          <a:off x="502920" y="3881757"/>
          <a:ext cx="11146536" cy="732409"/>
        </p:xfrm>
        <a:graphic>
          <a:graphicData uri="http://schemas.openxmlformats.org/drawingml/2006/table">
            <a:tbl>
              <a:tblPr/>
              <a:tblGrid>
                <a:gridCol w="5870448"/>
                <a:gridCol w="3941064"/>
                <a:gridCol w="1335024"/>
              </a:tblGrid>
              <a:tr h="721868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◎◎◎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Blog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4400"/>
                        </a:lnSpc>
                      </a:pPr>
                      <a:r>
                        <a:rPr lang="en-US" altLang="zh-CN" sz="240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____________________</a:t>
                      </a:r>
                      <a:endParaRPr lang="en-US" altLang="zh-CN" sz="900" b="0" i="0" kern="0" spc="0">
                        <a:solidFill>
                          <a:srgbClr val="FFFF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</a:pP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QM_7_BD.100_3#a92ea5ac2.table_image?tii=12&amp;vcp=1&amp;pid=8947b731e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19588" y="4000566"/>
            <a:ext cx="1124712" cy="48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aa20db5f0?lid=ce35623cb&amp;cid=ce35623cb&amp;vtp=1&amp;bt=1&amp;bbb=1">
            <a:hlinkClick r:id="rId1" action="ppaction://hlinksldjump"/>
          </p:cNvPr>
          <p:cNvSpPr/>
          <p:nvPr/>
        </p:nvSpPr>
        <p:spPr>
          <a:xfrm>
            <a:off x="4471416" y="1673352"/>
            <a:ext cx="5404104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话题一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广告宣传已考话题</a:t>
            </a:r>
            <a:endParaRPr lang="en-US" altLang="zh-CN" sz="2800" dirty="0"/>
          </a:p>
        </p:txBody>
      </p:sp>
      <p:sp>
        <p:nvSpPr>
          <p:cNvPr id="3" name="C_1#目录1:aa20db5f0?lid=066378e39&amp;cid=066378e39&amp;vtp=1&amp;bbb=1">
            <a:hlinkClick r:id="rId2" action="ppaction://hlinksldjump"/>
          </p:cNvPr>
          <p:cNvSpPr/>
          <p:nvPr/>
        </p:nvSpPr>
        <p:spPr>
          <a:xfrm>
            <a:off x="4471416" y="2468880"/>
            <a:ext cx="5404104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话题二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事物介绍已考话题</a:t>
            </a:r>
            <a:endParaRPr lang="en-US" altLang="zh-CN" sz="2800" dirty="0"/>
          </a:p>
        </p:txBody>
      </p:sp>
      <p:sp>
        <p:nvSpPr>
          <p:cNvPr id="4" name="C_1#目录1:aa20db5f0?lid=fed56c1da&amp;cid=fed56c1da&amp;vtp=1&amp;bbb=1">
            <a:hlinkClick r:id="rId3" action="ppaction://hlinksldjump"/>
          </p:cNvPr>
          <p:cNvSpPr/>
          <p:nvPr/>
        </p:nvSpPr>
        <p:spPr>
          <a:xfrm>
            <a:off x="4471416" y="3255264"/>
            <a:ext cx="5404104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话题三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书信&amp;邮件已考话题</a:t>
            </a:r>
            <a:endParaRPr lang="en-US" altLang="zh-CN" sz="2800" dirty="0"/>
          </a:p>
        </p:txBody>
      </p:sp>
      <p:sp>
        <p:nvSpPr>
          <p:cNvPr id="5" name="C_1#目录1:aa20db5f0?lid=723ea9153&amp;cid=723ea9153&amp;vtp=1&amp;bbb=1">
            <a:hlinkClick r:id="rId4" action="ppaction://hlinksldjump"/>
          </p:cNvPr>
          <p:cNvSpPr/>
          <p:nvPr/>
        </p:nvSpPr>
        <p:spPr>
          <a:xfrm>
            <a:off x="4471416" y="4050792"/>
            <a:ext cx="5404104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话题四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新媒体语篇已考话题</a:t>
            </a:r>
            <a:endParaRPr lang="en-US" altLang="zh-CN" sz="2800" dirty="0"/>
          </a:p>
        </p:txBody>
      </p:sp>
      <p:sp>
        <p:nvSpPr>
          <p:cNvPr id="6" name="C_1#目录1:aa20db5f0?lid=e93c894a2&amp;cid=e93c894a2&amp;vtp=1&amp;bbb=1">
            <a:hlinkClick r:id="rId5" action="ppaction://hlinksldjump"/>
          </p:cNvPr>
          <p:cNvSpPr/>
          <p:nvPr/>
        </p:nvSpPr>
        <p:spPr>
          <a:xfrm>
            <a:off x="4471416" y="4846320"/>
            <a:ext cx="5404104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话题五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调查问卷猜押话题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" name="QM_7_BD.100_4#a92ea5ac2?colgroup=36&amp;vcp=1&amp;pid=8947b731e&amp;color=0,0,0&amp;mp=1&amp;vtp=1&amp;bt=1&amp;bbb=1"/>
          <p:cNvGraphicFramePr>
            <a:graphicFrameLocks noGrp="1"/>
          </p:cNvGraphicFramePr>
          <p:nvPr/>
        </p:nvGraphicFramePr>
        <p:xfrm>
          <a:off x="363855" y="971044"/>
          <a:ext cx="11185137" cy="4753610"/>
        </p:xfrm>
        <a:graphic>
          <a:graphicData uri="http://schemas.openxmlformats.org/drawingml/2006/table">
            <a:tbl>
              <a:tblPr/>
              <a:tblGrid>
                <a:gridCol w="11185137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42500"/>
                        </a:lnSpc>
                      </a:pPr>
                      <a:r>
                        <a:rPr lang="en-US" altLang="zh-CN" sz="2370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___________________________________________________________________________________________________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QM_7_BD.100_5#a92ea5ac2.table_image?tii=13&amp;vcp=1&amp;pid=8947b731e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9346"/>
          <a:stretch>
            <a:fillRect/>
          </a:stretch>
        </p:blipFill>
        <p:spPr>
          <a:xfrm>
            <a:off x="739140" y="1167765"/>
            <a:ext cx="10024110" cy="520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2" name="QM_7_BD.100_4#a92ea5ac2?colgroup=36&amp;vcp=1&amp;pid=8947b731e&amp;color=0,0,0&amp;mp=1&amp;vtp=1&amp;bt=1&amp;bbb=1"/>
          <p:cNvSpPr txBox="1"/>
          <p:nvPr/>
        </p:nvSpPr>
        <p:spPr>
          <a:xfrm>
            <a:off x="11072503" y="970982"/>
            <a:ext cx="615553" cy="4931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/>
              <a:t>续表</a:t>
            </a:r>
            <a:endParaRPr lang="zh-CN" altLang="en-US" sz="2400"/>
          </a:p>
        </p:txBody>
      </p:sp>
    </p:spTree>
  </p:cSld>
  <p:clrMapOvr>
    <a:masterClrMapping/>
  </p:clrMapOvr>
  <p:transition>
    <p:split dir="in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" name="QM_7_BD.100_4#a92ea5ac2?colgroup=36&amp;vcp=1&amp;pid=8947b731e&amp;color=0,0,0&amp;mp=1&amp;vtp=1&amp;bt=1&amp;bbb=1"/>
          <p:cNvGraphicFramePr>
            <a:graphicFrameLocks noGrp="1"/>
          </p:cNvGraphicFramePr>
          <p:nvPr/>
        </p:nvGraphicFramePr>
        <p:xfrm>
          <a:off x="363855" y="971044"/>
          <a:ext cx="11185137" cy="4753610"/>
        </p:xfrm>
        <a:graphic>
          <a:graphicData uri="http://schemas.openxmlformats.org/drawingml/2006/table">
            <a:tbl>
              <a:tblPr/>
              <a:tblGrid>
                <a:gridCol w="11185137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42500"/>
                        </a:lnSpc>
                      </a:pPr>
                      <a:r>
                        <a:rPr lang="en-US" altLang="zh-CN" sz="2370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___________________________________________________________________________________________________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QM_7_BD.100_4#a92ea5ac2?colgroup=36&amp;vcp=1&amp;pid=8947b731e&amp;color=0,0,0&amp;mp=1&amp;vtp=1&amp;bt=1&amp;bbb=1"/>
          <p:cNvSpPr txBox="1"/>
          <p:nvPr/>
        </p:nvSpPr>
        <p:spPr>
          <a:xfrm>
            <a:off x="11072503" y="970982"/>
            <a:ext cx="615553" cy="4931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/>
              <a:t>续表</a:t>
            </a:r>
            <a:endParaRPr lang="zh-CN" altLang="en-US" sz="2400"/>
          </a:p>
        </p:txBody>
      </p:sp>
      <p:pic>
        <p:nvPicPr>
          <p:cNvPr id="4" name="QM_7_BD.100_5#a92ea5ac2.table_image?tii=13&amp;vcp=1&amp;pid=8947b731e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9228"/>
          <a:stretch>
            <a:fillRect/>
          </a:stretch>
        </p:blipFill>
        <p:spPr>
          <a:xfrm>
            <a:off x="-18415" y="1652270"/>
            <a:ext cx="11567160" cy="403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EX.101_1#a92ea5ac2?vcp=1&amp;pid=8947b731e&amp;color=0,0,0&amp;mp=1&amp;vtp=1&amp;bt=1&amp;bbb=1"/>
          <p:cNvSpPr/>
          <p:nvPr/>
        </p:nvSpPr>
        <p:spPr>
          <a:xfrm>
            <a:off x="502920" y="9000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本文主要介绍了黛安娜关于自拍照的调查结果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8_BD.102_1#e4b215a95?vcp=1&amp;pid=a92ea5ac2&amp;color=0,0,0&amp;vtp=1&amp;bbb=1"/>
          <p:cNvSpPr/>
          <p:nvPr/>
        </p:nvSpPr>
        <p:spPr>
          <a:xfrm>
            <a:off x="502920" y="143371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answered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Diana's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questions？(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8_AN.103_1#e4b215a95.bracket?vcp=1&amp;pid=a92ea5ac2&amp;color=0,0,0&amp;vpa=28&amp;vtp=1"/>
          <p:cNvSpPr/>
          <p:nvPr/>
        </p:nvSpPr>
        <p:spPr>
          <a:xfrm>
            <a:off x="7315677" y="142228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8_BD.104_1#e4b215a95.choices?vcp=1&amp;pid=a92ea5ac2&amp;color=0,0,0&amp;vtp=1&amp;bbb=1"/>
          <p:cNvSpPr/>
          <p:nvPr/>
        </p:nvSpPr>
        <p:spPr>
          <a:xfrm>
            <a:off x="502920" y="196838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36.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52.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64.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.174.</a:t>
            </a:r>
            <a:endParaRPr lang="en-US" altLang="zh-CN" sz="2400" dirty="0"/>
          </a:p>
        </p:txBody>
      </p:sp>
      <p:sp>
        <p:nvSpPr>
          <p:cNvPr id="6" name="QC_8_BD.105_1#5f7e79f85?vcp=1&amp;pid=a92ea5ac2&amp;color=0,0,0&amp;vtp=1&amp;bbb=1"/>
          <p:cNvSpPr/>
          <p:nvPr/>
        </p:nvSpPr>
        <p:spPr>
          <a:xfrm>
            <a:off x="502920" y="250305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selfies？(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8_AN.106_1#5f7e79f85.bracket?vcp=1&amp;pid=a92ea5ac2&amp;color=0,0,0&amp;vpa=29&amp;vtp=1"/>
          <p:cNvSpPr/>
          <p:nvPr/>
        </p:nvSpPr>
        <p:spPr>
          <a:xfrm>
            <a:off x="7458552" y="249162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8" name="QC_8_BD.107_1#5f7e79f85.choices?vcp=1&amp;pid=a92ea5ac2&amp;color=0,0,0&amp;vtp=1&amp;bbb=1"/>
          <p:cNvSpPr/>
          <p:nvPr/>
        </p:nvSpPr>
        <p:spPr>
          <a:xfrm>
            <a:off x="502920" y="304439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12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A.Adding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filter.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.Adding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glasses.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12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.Changing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eye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color.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.Changing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hair.</a:t>
            </a:r>
            <a:endParaRPr lang="en-US" altLang="zh-CN" sz="2400" dirty="0"/>
          </a:p>
        </p:txBody>
      </p:sp>
      <p:sp>
        <p:nvSpPr>
          <p:cNvPr id="9" name="QC_8_BD.108_1#93351abce?vcp=1&amp;pid=a92ea5ac2&amp;color=0,0,0&amp;vtp=1&amp;bbb=1"/>
          <p:cNvSpPr/>
          <p:nvPr/>
        </p:nvSpPr>
        <p:spPr>
          <a:xfrm>
            <a:off x="502920" y="414135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选项选择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included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result？(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10" name="QC_8_BD.108_1#93351abce?vcp=1&amp;pid=a92ea5ac2&amp;color=0,0,0&amp;tib=255,255,255&amp;iip=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4161041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1" name="QC_8_AN.109_1#93351abce.bracket?vcp=1&amp;pid=a92ea5ac2&amp;color=0,0,0&amp;vpa=30&amp;vtp=1"/>
          <p:cNvSpPr/>
          <p:nvPr/>
        </p:nvSpPr>
        <p:spPr>
          <a:xfrm>
            <a:off x="8161813" y="4129927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2" name="QC_8_BD.110_1#93351abce?vcp=1&amp;pid=a92ea5ac2&amp;color=0,0,0&amp;vtp=1&amp;bbb=1"/>
          <p:cNvSpPr/>
          <p:nvPr/>
        </p:nvSpPr>
        <p:spPr>
          <a:xfrm>
            <a:off x="502920" y="4682695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①problems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selfies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selfies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③famous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selfies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selfies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⑤how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selfies</a:t>
            </a:r>
            <a:endParaRPr lang="en-US" altLang="zh-CN" sz="2400" dirty="0"/>
          </a:p>
        </p:txBody>
      </p:sp>
      <p:sp>
        <p:nvSpPr>
          <p:cNvPr id="13" name="QC_8_BD.110_2#93351abce.choices?vcp=1&amp;pid=a92ea5ac2&amp;color=0,0,0&amp;vtp=1&amp;bbb=1"/>
          <p:cNvSpPr/>
          <p:nvPr/>
        </p:nvSpPr>
        <p:spPr>
          <a:xfrm>
            <a:off x="502920" y="577965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5595" algn="l"/>
                <a:tab pos="5699125" algn="l"/>
                <a:tab pos="854265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.①③⑤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B.②③④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C.①②④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.②④⑤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7" grpId="0" animBg="1" build="p"/>
      <p:bldP spid="11" grpId="0" animBg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e35623cb.fixed?vcp=1&amp;pid=a33dbe8ca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话题一</a:t>
            </a:r>
            <a:r>
              <a:rPr lang="en-US" altLang="zh-CN" sz="5400" b="1" i="0" dirty="0">
                <a:solidFill>
                  <a:srgbClr val="046EB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046E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广告宣传已考话题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6#4077b7acd?vcp=1&amp;pid=ce35623c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6_BD#4077b7acd?vcp=1&amp;pid=ce35623cb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0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刷话题</a:t>
            </a:r>
            <a:endParaRPr lang="en-US" altLang="zh-CN" sz="2800" dirty="0"/>
          </a:p>
        </p:txBody>
      </p:sp>
      <p:sp>
        <p:nvSpPr>
          <p:cNvPr id="4" name="QM_7_BD.1_1#8166d217a?vcp=1&amp;pid=4077b7acd&amp;color=0,0,0&amp;vtp=1&amp;bbb=1&amp;hb=1"/>
          <p:cNvSpPr/>
          <p:nvPr/>
        </p:nvSpPr>
        <p:spPr>
          <a:xfrm>
            <a:off x="502920" y="1320800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主题：人与自然·热爱与敬畏自然，与自然和谐共生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词数：221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★★★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[2023绍兴中考]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graphicFrame>
        <p:nvGraphicFramePr>
          <p:cNvPr id="8" name="QM_7_BD.1_2#8166d217a?colgroup=36&amp;vcp=1&amp;pid=4077b7acd&amp;color=0,0,0&amp;vtp=1&amp;bbb=1&amp;hb=1"/>
          <p:cNvGraphicFramePr>
            <a:graphicFrameLocks noGrp="1"/>
          </p:cNvGraphicFramePr>
          <p:nvPr/>
        </p:nvGraphicFramePr>
        <p:xfrm>
          <a:off x="502920" y="3035300"/>
          <a:ext cx="11164824" cy="2669540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2669540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50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___________________________________________________________________________________________________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JOIN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JOURNEY!</a:t>
                      </a:r>
                      <a:endParaRPr lang="en-US" altLang="zh-CN" sz="1200" dirty="0"/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Head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museum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near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inspiration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!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JOIN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Escape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help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create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big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digital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（数字的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artwork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that's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showing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nature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around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QM_7_BD.1_3#8166d217a.table_image?tii=1&amp;vcp=1&amp;pid=4077b7acd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285" y="3063875"/>
            <a:ext cx="11181715" cy="567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QM_7_BD.1_4#8166d217a?colgroup=36&amp;vcp=1&amp;pid=4077b7acd&amp;color=0,0,0&amp;mp=1&amp;vtp=1&amp;bt=1&amp;bbb=1&amp;hb=1"/>
          <p:cNvGraphicFramePr>
            <a:graphicFrameLocks noGrp="1"/>
          </p:cNvGraphicFramePr>
          <p:nvPr/>
        </p:nvGraphicFramePr>
        <p:xfrm>
          <a:off x="502920" y="2054672"/>
          <a:ext cx="11164824" cy="3821684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3821684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month,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you're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invited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part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Escape,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project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inspire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creativity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around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wildlife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pupils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aged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7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11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years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old,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animal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local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museum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create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own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picture.</a:t>
                      </a:r>
                      <a:endParaRPr lang="en-US" altLang="zh-CN" sz="1200" dirty="0"/>
                    </a:p>
                    <a:p>
                      <a:pPr marL="0" lvl="0" indent="0" algn="ctr" hangingPunct="0">
                        <a:lnSpc>
                          <a:spcPts val="19500"/>
                        </a:lnSpc>
                      </a:pPr>
                      <a:r>
                        <a:rPr lang="en-US" altLang="zh-CN" sz="1090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_______________________________________________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QM_7_BD.1_5#8166d217a.table_image?tii=2&amp;vcp=1&amp;pid=4077b7acd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96028" y="3588451"/>
            <a:ext cx="2578608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2" name="QM_7_BD.1_4#8166d217a?colgroup=36&amp;vcp=1&amp;pid=4077b7acd&amp;color=0,0,0&amp;mp=1&amp;vtp=1&amp;bt=1&amp;bbb=1"/>
          <p:cNvSpPr txBox="1"/>
          <p:nvPr/>
        </p:nvSpPr>
        <p:spPr>
          <a:xfrm>
            <a:off x="11052191" y="1438214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QM_7_BD.1_6#8166d217a?colgroup=36&amp;vcp=1&amp;pid=4077b7acd&amp;color=0,0,0&amp;mp=1&amp;vtp=1&amp;bt=1&amp;bbb=1&amp;hb=1"/>
          <p:cNvGraphicFramePr>
            <a:graphicFrameLocks noGrp="1"/>
          </p:cNvGraphicFramePr>
          <p:nvPr/>
        </p:nvGraphicFramePr>
        <p:xfrm>
          <a:off x="502920" y="2266318"/>
          <a:ext cx="11164824" cy="3398393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339839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pictures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uploaded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shown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part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World—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big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digital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artwork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month.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Hope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you'll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action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nature.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Ready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journey?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Here's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how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part：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◆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along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local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museum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many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animals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waiting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there.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QM_7_BD.1_6#8166d217a?colgroup=36&amp;vcp=1&amp;pid=4077b7acd&amp;color=0,0,0&amp;mp=1&amp;vtp=1&amp;bt=1&amp;bbb=1"/>
          <p:cNvSpPr txBox="1"/>
          <p:nvPr/>
        </p:nvSpPr>
        <p:spPr>
          <a:xfrm>
            <a:off x="11052191" y="1649860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TABLE_ENDDRAG_ORIGIN_RECT" val="880*381"/>
  <p:tag name="TABLE_ENDDRAG_RECT" val="39*158*880*381"/>
</p:tagLst>
</file>

<file path=ppt/tags/tag2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14374</Words>
  <Application>WPS 演示</Application>
  <PresentationFormat>宽屏</PresentationFormat>
  <Paragraphs>545</Paragraphs>
  <Slides>53</Slides>
  <Notes>49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53</vt:i4>
      </vt:variant>
    </vt:vector>
  </HeadingPairs>
  <TitlesOfParts>
    <vt:vector size="73" baseType="lpstr">
      <vt:lpstr>Arial</vt:lpstr>
      <vt:lpstr>宋体</vt:lpstr>
      <vt:lpstr>Wingdings</vt:lpstr>
      <vt:lpstr>Times New Roman</vt:lpstr>
      <vt:lpstr>Times New Roman</vt:lpstr>
      <vt:lpstr>黑体</vt:lpstr>
      <vt:lpstr>黑体</vt:lpstr>
      <vt:lpstr>微软雅黑</vt:lpstr>
      <vt:lpstr>微软雅黑</vt:lpstr>
      <vt:lpstr>宋体</vt:lpstr>
      <vt:lpstr>Arial Unicode MS</vt:lpstr>
      <vt:lpstr>等线</vt:lpstr>
      <vt:lpstr>楷体</vt:lpstr>
      <vt:lpstr>Calibri</vt:lpstr>
      <vt:lpstr>Showcard Gothic</vt:lpstr>
      <vt:lpstr>Segoe UI Variable Small</vt:lpstr>
      <vt:lpstr>Symbol</vt:lpstr>
      <vt:lpstr>Sylfaen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ou</cp:lastModifiedBy>
  <cp:revision>3</cp:revision>
  <dcterms:created xsi:type="dcterms:W3CDTF">2024-10-12T09:39:00Z</dcterms:created>
  <dcterms:modified xsi:type="dcterms:W3CDTF">2024-10-14T06:57:35Z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DA44D8205CAF4AD4B90105DF668E7696_12</vt:lpwstr>
  </property>
  <property fmtid="{D5CDD505-2E9C-101B-9397-08002B2CF9AE}" pid="3" name="KSOProductBuildVer">
    <vt:lpwstr>2052-12.1.0.18276</vt:lpwstr>
  </property>
</Properties>
</file>